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747775"/>
          </p15:clr>
        </p15:guide>
        <p15:guide id="2" pos="3840">
          <p15:clr>
            <a:srgbClr val="747775"/>
          </p15:clr>
        </p15:guide>
        <p15:guide id="3" pos="4032">
          <p15:clr>
            <a:srgbClr val="747775"/>
          </p15:clr>
        </p15:guide>
      </p15:sldGuideLst>
    </p:ext>
    <p:ext uri="GoogleSlidesCustomDataVersion2">
      <go:slidesCustomData xmlns:go="http://customooxmlschemas.google.com/" r:id="rId20" roundtripDataSignature="AMtx7mgtcVjO0inogrUttzO8mKtBHbeA5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8A3D659-A343-4404-A15B-E5EE4181F144}">
  <a:tblStyle styleId="{28A3D659-A343-4404-A15B-E5EE4181F14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 pos="4032"/>
      </p:guideLst>
    </p:cSldViewPr>
  </p:slideViewPr>
</p:viewPr>
</file>

<file path=ppt/_rels/presentation.xml.rels><?xml version="1.0" encoding="UTF-8" standalone="yes"?><Relationships xmlns="http://schemas.openxmlformats.org/package/2006/relationships"><Relationship Id="rId20" Type="http://customschemas.google.com/relationships/presentationmetadata" Target="meta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400"/>
              <a:t>As Amanda mentioned our primary finding is that p</a:t>
            </a:r>
            <a:r>
              <a:rPr lang="en-US" sz="1400"/>
              <a:t>rovider training generates </a:t>
            </a:r>
            <a:r>
              <a:rPr lang="en-US" sz="1400"/>
              <a:t>statistically</a:t>
            </a:r>
            <a:r>
              <a:rPr lang="en-US" sz="1400"/>
              <a:t> significant improvements </a:t>
            </a:r>
            <a:r>
              <a:rPr lang="en-US" sz="1400"/>
              <a:t>across</a:t>
            </a:r>
            <a:r>
              <a:rPr lang="en-US" sz="1400"/>
              <a:t> most metrics.  Targeted training emphasizing personalization and Smart Tools yields strongest results.  Some metrics didn’t show improvement until few months post training indicating a learning curve in implementing training.  The metric outcomes did not change equally with some metrics showed no improvement.  This is not necessarily an inefficiency but could be higher engagement or message volume rather for inefficiency. Finally, CNPs and Internal Med providers are the most engaged.  CNPS make up a large portion of the </a:t>
            </a:r>
            <a:r>
              <a:rPr lang="en-US" sz="1400"/>
              <a:t>workforce</a:t>
            </a:r>
            <a:r>
              <a:rPr lang="en-US" sz="1400"/>
              <a:t> and are predominantly female.</a:t>
            </a:r>
            <a:endParaRPr sz="1400"/>
          </a:p>
        </p:txBody>
      </p:sp>
      <p:sp>
        <p:nvSpPr>
          <p:cNvPr id="299" name="Google Shape;29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3d46f7f902_1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3d46f7f902_1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g33d46f7f902_1_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4" name="Google Shape;22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9773a40ce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Epic offers Honor Roll, an incentive program that rewards institutions meeting best practice thresholds with discounts and enhanced support. Honor Roll covers many aspects of EHR use, but we have chosen to focus our project on provider efficiency. There are four categories that Epic evaluates related to provider efficiency:</a:t>
            </a:r>
            <a:endParaRPr/>
          </a:p>
          <a:p>
            <a:pPr indent="-317500" lvl="0" marL="457200" rtl="0" algn="l">
              <a:lnSpc>
                <a:spcPct val="100000"/>
              </a:lnSpc>
              <a:spcBef>
                <a:spcPts val="0"/>
              </a:spcBef>
              <a:spcAft>
                <a:spcPts val="0"/>
              </a:spcAft>
              <a:buSzPts val="1400"/>
              <a:buChar char="●"/>
            </a:pPr>
            <a:r>
              <a:rPr lang="en-US"/>
              <a:t>Messaging between providers and staff within Epic (via a tool called the In Basket)</a:t>
            </a:r>
            <a:endParaRPr/>
          </a:p>
          <a:p>
            <a:pPr indent="-317500" lvl="0" marL="457200" rtl="0" algn="l">
              <a:lnSpc>
                <a:spcPct val="100000"/>
              </a:lnSpc>
              <a:spcBef>
                <a:spcPts val="0"/>
              </a:spcBef>
              <a:spcAft>
                <a:spcPts val="0"/>
              </a:spcAft>
              <a:buSzPts val="1400"/>
              <a:buChar char="●"/>
            </a:pPr>
            <a:r>
              <a:rPr lang="en-US"/>
              <a:t>Placing orders for medications, procedures and services</a:t>
            </a:r>
            <a:endParaRPr/>
          </a:p>
          <a:p>
            <a:pPr indent="-317500" lvl="0" marL="457200" rtl="0" algn="l">
              <a:lnSpc>
                <a:spcPct val="100000"/>
              </a:lnSpc>
              <a:spcBef>
                <a:spcPts val="0"/>
              </a:spcBef>
              <a:spcAft>
                <a:spcPts val="0"/>
              </a:spcAft>
              <a:buSzPts val="1400"/>
              <a:buChar char="●"/>
            </a:pPr>
            <a:r>
              <a:rPr lang="en-US"/>
              <a:t>Writing notes within patient charts to document care provided</a:t>
            </a:r>
            <a:endParaRPr/>
          </a:p>
          <a:p>
            <a:pPr indent="-317500" lvl="0" marL="457200" rtl="0" algn="l">
              <a:lnSpc>
                <a:spcPct val="100000"/>
              </a:lnSpc>
              <a:spcBef>
                <a:spcPts val="0"/>
              </a:spcBef>
              <a:spcAft>
                <a:spcPts val="0"/>
              </a:spcAft>
              <a:buSzPts val="1400"/>
              <a:buChar char="●"/>
            </a:pPr>
            <a:r>
              <a:rPr lang="en-US"/>
              <a:t>Reviewing patient charts to get up to date on medical history, current problems, and current treatments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Each category has a metric that measures the provider’s time spent in that activity, normalized against how many appointments that provider performed during the reporting period. This normalization to per appointment helps us to compare across providers, some of whom see only a few patients while others see many patients.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There are two additional metrics that address how easy or hard it is for providers to do their jobs in Epic. The first, Orders with Unchanged Defaults, measures how many orders the providers can enter simply by selecting a medication or procedure and having the correct details (like medication dose/route/frequency) default in. The second, Progress Note Length, measures how long the provider’s notes are.</a:t>
            </a:r>
            <a:endParaRPr/>
          </a:p>
        </p:txBody>
      </p:sp>
      <p:sp>
        <p:nvSpPr>
          <p:cNvPr id="244" name="Google Shape;244;g369773a40ce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used three separate data sets for our analysis.</a:t>
            </a:r>
            <a:endParaRPr/>
          </a:p>
          <a:p>
            <a:pPr indent="0" lvl="0" marL="0" rtl="0" algn="l">
              <a:lnSpc>
                <a:spcPct val="100000"/>
              </a:lnSpc>
              <a:spcBef>
                <a:spcPts val="0"/>
              </a:spcBef>
              <a:spcAft>
                <a:spcPts val="0"/>
              </a:spcAft>
              <a:buSzPts val="1400"/>
              <a:buNone/>
            </a:pPr>
            <a:r>
              <a:rPr lang="en-US"/>
              <a:t>Mackenzie mentioned the first: Epic’s Signal data provides a monthly report of each metric for each provider. </a:t>
            </a:r>
            <a:endParaRPr/>
          </a:p>
          <a:p>
            <a:pPr indent="0" lvl="0" marL="0" rtl="0" algn="l">
              <a:lnSpc>
                <a:spcPct val="100000"/>
              </a:lnSpc>
              <a:spcBef>
                <a:spcPts val="0"/>
              </a:spcBef>
              <a:spcAft>
                <a:spcPts val="0"/>
              </a:spcAft>
              <a:buSzPts val="1400"/>
              <a:buNone/>
            </a:pPr>
            <a:r>
              <a:rPr lang="en-US"/>
              <a:t>The IHIS training team provided a history of training sessions taken by each provider.</a:t>
            </a:r>
            <a:endParaRPr/>
          </a:p>
          <a:p>
            <a:pPr indent="0" lvl="0" marL="0" rtl="0" algn="l">
              <a:lnSpc>
                <a:spcPct val="100000"/>
              </a:lnSpc>
              <a:spcBef>
                <a:spcPts val="0"/>
              </a:spcBef>
              <a:spcAft>
                <a:spcPts val="0"/>
              </a:spcAft>
              <a:buSzPts val="1400"/>
              <a:buNone/>
            </a:pPr>
            <a:r>
              <a:rPr lang="en-US"/>
              <a:t>We obtained additional dimensions about individual providers from IHIS records.</a:t>
            </a:r>
            <a:endParaRPr/>
          </a:p>
          <a:p>
            <a:pPr indent="0" lvl="0" marL="0" rtl="0" algn="l">
              <a:lnSpc>
                <a:spcPct val="100000"/>
              </a:lnSpc>
              <a:spcBef>
                <a:spcPts val="0"/>
              </a:spcBef>
              <a:spcAft>
                <a:spcPts val="0"/>
              </a:spcAft>
              <a:buSzPts val="1400"/>
              <a:buNone/>
            </a:pPr>
            <a:r>
              <a:rPr lang="en-US"/>
              <a:t>The common thread between these data sets was EMP CID, a unique identifier for each provider. We cleaned and combined the datasets so that our analysis dataset contained one row per provider per metric per reporting period. We added “helper” columns (underlined in this screenshot) that allowed us to analyze:</a:t>
            </a:r>
            <a:endParaRPr/>
          </a:p>
          <a:p>
            <a:pPr indent="-317500" lvl="0" marL="457200" rtl="0" algn="l">
              <a:lnSpc>
                <a:spcPct val="100000"/>
              </a:lnSpc>
              <a:spcBef>
                <a:spcPts val="0"/>
              </a:spcBef>
              <a:spcAft>
                <a:spcPts val="0"/>
              </a:spcAft>
              <a:buSzPts val="1400"/>
              <a:buChar char="●"/>
            </a:pPr>
            <a:r>
              <a:rPr lang="en-US"/>
              <a:t>the provider’s training status</a:t>
            </a:r>
            <a:endParaRPr/>
          </a:p>
          <a:p>
            <a:pPr indent="-317500" lvl="0" marL="457200" rtl="0" algn="l">
              <a:lnSpc>
                <a:spcPct val="100000"/>
              </a:lnSpc>
              <a:spcBef>
                <a:spcPts val="0"/>
              </a:spcBef>
              <a:spcAft>
                <a:spcPts val="0"/>
              </a:spcAft>
              <a:buSzPts val="1400"/>
              <a:buChar char="●"/>
            </a:pPr>
            <a:r>
              <a:rPr lang="en-US"/>
              <a:t>whether the metric improved</a:t>
            </a:r>
            <a:endParaRPr/>
          </a:p>
          <a:p>
            <a:pPr indent="-317500" lvl="0" marL="457200" rtl="0" algn="l">
              <a:lnSpc>
                <a:spcPct val="100000"/>
              </a:lnSpc>
              <a:spcBef>
                <a:spcPts val="0"/>
              </a:spcBef>
              <a:spcAft>
                <a:spcPts val="0"/>
              </a:spcAft>
              <a:buSzPts val="1400"/>
              <a:buChar char="●"/>
            </a:pPr>
            <a:r>
              <a:rPr lang="en-US"/>
              <a:t>how many training sessions the provider had taken</a:t>
            </a:r>
            <a:endParaRPr/>
          </a:p>
          <a:p>
            <a:pPr indent="-317500" lvl="0" marL="457200" rtl="0" algn="l">
              <a:lnSpc>
                <a:spcPct val="100000"/>
              </a:lnSpc>
              <a:spcBef>
                <a:spcPts val="0"/>
              </a:spcBef>
              <a:spcAft>
                <a:spcPts val="0"/>
              </a:spcAft>
              <a:buSzPts val="1400"/>
              <a:buChar char="●"/>
            </a:pPr>
            <a:r>
              <a:rPr lang="en-US"/>
              <a:t>which program the provider took last</a:t>
            </a:r>
            <a:endParaRPr/>
          </a:p>
          <a:p>
            <a:pPr indent="-317500" lvl="0" marL="457200" rtl="0" algn="l">
              <a:lnSpc>
                <a:spcPct val="100000"/>
              </a:lnSpc>
              <a:spcBef>
                <a:spcPts val="0"/>
              </a:spcBef>
              <a:spcAft>
                <a:spcPts val="0"/>
              </a:spcAft>
              <a:buSzPts val="1400"/>
              <a:buChar char="●"/>
            </a:pPr>
            <a:r>
              <a:rPr lang="en-US"/>
              <a:t>and how much time had past since the provider’s last training</a:t>
            </a:r>
            <a:endParaRPr/>
          </a:p>
          <a:p>
            <a:pPr indent="0" lvl="0" marL="0" rtl="0" algn="l">
              <a:lnSpc>
                <a:spcPct val="100000"/>
              </a:lnSpc>
              <a:spcBef>
                <a:spcPts val="0"/>
              </a:spcBef>
              <a:spcAft>
                <a:spcPts val="0"/>
              </a:spcAft>
              <a:buNone/>
            </a:pPr>
            <a:r>
              <a:t/>
            </a:r>
            <a:endParaRPr/>
          </a:p>
        </p:txBody>
      </p:sp>
      <p:sp>
        <p:nvSpPr>
          <p:cNvPr id="251" name="Google Shape;25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7" name="Google Shape;25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6" name="Google Shape;26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6" name="Google Shape;2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 Id="rId3"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2.pn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5.pn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1" name="Shape 11"/>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bg>
      <p:bgPr>
        <a:solidFill>
          <a:srgbClr val="595959"/>
        </a:solidFill>
      </p:bgPr>
    </p:bg>
    <p:spTree>
      <p:nvGrpSpPr>
        <p:cNvPr id="69" name="Shape 69"/>
        <p:cNvGrpSpPr/>
        <p:nvPr/>
      </p:nvGrpSpPr>
      <p:grpSpPr>
        <a:xfrm>
          <a:off x="0" y="0"/>
          <a:ext cx="0" cy="0"/>
          <a:chOff x="0" y="0"/>
          <a:chExt cx="0" cy="0"/>
        </a:xfrm>
      </p:grpSpPr>
      <p:sp>
        <p:nvSpPr>
          <p:cNvPr id="70" name="Google Shape;70;p34"/>
          <p:cNvSpPr/>
          <p:nvPr>
            <p:ph idx="2" type="pic"/>
          </p:nvPr>
        </p:nvSpPr>
        <p:spPr>
          <a:xfrm>
            <a:off x="0" y="1879600"/>
            <a:ext cx="3327401" cy="4292600"/>
          </a:xfrm>
          <a:prstGeom prst="rect">
            <a:avLst/>
          </a:prstGeom>
          <a:solidFill>
            <a:schemeClr val="lt1"/>
          </a:solidFill>
          <a:ln cap="flat" cmpd="sng" w="9525">
            <a:solidFill>
              <a:srgbClr val="D8D8D8"/>
            </a:solidFill>
            <a:prstDash val="solid"/>
            <a:round/>
            <a:headEnd len="sm" w="sm" type="none"/>
            <a:tailEnd len="sm" w="sm" type="none"/>
          </a:ln>
        </p:spPr>
      </p:sp>
      <p:sp>
        <p:nvSpPr>
          <p:cNvPr id="71" name="Google Shape;71;p34"/>
          <p:cNvSpPr txBox="1"/>
          <p:nvPr/>
        </p:nvSpPr>
        <p:spPr>
          <a:xfrm>
            <a:off x="3708400" y="6515798"/>
            <a:ext cx="8001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72" name="Google Shape;72;p34"/>
          <p:cNvCxnSpPr/>
          <p:nvPr/>
        </p:nvCxnSpPr>
        <p:spPr>
          <a:xfrm>
            <a:off x="3708400" y="6413500"/>
            <a:ext cx="8001000" cy="0"/>
          </a:xfrm>
          <a:prstGeom prst="straightConnector1">
            <a:avLst/>
          </a:prstGeom>
          <a:noFill/>
          <a:ln cap="flat" cmpd="sng" w="12700">
            <a:solidFill>
              <a:srgbClr val="C00000"/>
            </a:solidFill>
            <a:prstDash val="solid"/>
            <a:miter lim="800000"/>
            <a:headEnd len="sm" w="sm" type="none"/>
            <a:tailEnd len="sm" w="sm" type="none"/>
          </a:ln>
        </p:spPr>
      </p:cxnSp>
      <p:cxnSp>
        <p:nvCxnSpPr>
          <p:cNvPr id="73" name="Google Shape;73;p34"/>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74" name="Google Shape;74;p34"/>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34"/>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 4">
  <p:cSld name="Introduction Slide - 4">
    <p:spTree>
      <p:nvGrpSpPr>
        <p:cNvPr id="76" name="Shape 76"/>
        <p:cNvGrpSpPr/>
        <p:nvPr/>
      </p:nvGrpSpPr>
      <p:grpSpPr>
        <a:xfrm>
          <a:off x="0" y="0"/>
          <a:ext cx="0" cy="0"/>
          <a:chOff x="0" y="0"/>
          <a:chExt cx="0" cy="0"/>
        </a:xfrm>
      </p:grpSpPr>
      <p:cxnSp>
        <p:nvCxnSpPr>
          <p:cNvPr id="77" name="Google Shape;77;p35"/>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78" name="Google Shape;78;p35"/>
          <p:cNvSpPr txBox="1"/>
          <p:nvPr/>
        </p:nvSpPr>
        <p:spPr>
          <a:xfrm>
            <a:off x="0" y="6515798"/>
            <a:ext cx="12192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79" name="Google Shape;79;p35"/>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80" name="Google Shape;80;p35"/>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35"/>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82" name="Shape 82"/>
        <p:cNvGrpSpPr/>
        <p:nvPr/>
      </p:nvGrpSpPr>
      <p:grpSpPr>
        <a:xfrm>
          <a:off x="0" y="0"/>
          <a:ext cx="0" cy="0"/>
          <a:chOff x="0" y="0"/>
          <a:chExt cx="0" cy="0"/>
        </a:xfrm>
      </p:grpSpPr>
      <p:cxnSp>
        <p:nvCxnSpPr>
          <p:cNvPr id="83" name="Google Shape;83;p36"/>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84" name="Google Shape;84;p36"/>
          <p:cNvSpPr txBox="1"/>
          <p:nvPr/>
        </p:nvSpPr>
        <p:spPr>
          <a:xfrm>
            <a:off x="0" y="6515798"/>
            <a:ext cx="12192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85" name="Google Shape;85;p36"/>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86" name="Google Shape;86;p36"/>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7" name="Google Shape;87;p36"/>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 1">
  <p:cSld name="Introduction Slide - 1">
    <p:bg>
      <p:bgPr>
        <a:solidFill>
          <a:schemeClr val="lt1"/>
        </a:solidFill>
      </p:bgPr>
    </p:bg>
    <p:spTree>
      <p:nvGrpSpPr>
        <p:cNvPr id="88" name="Shape 88"/>
        <p:cNvGrpSpPr/>
        <p:nvPr/>
      </p:nvGrpSpPr>
      <p:grpSpPr>
        <a:xfrm>
          <a:off x="0" y="0"/>
          <a:ext cx="0" cy="0"/>
          <a:chOff x="0" y="0"/>
          <a:chExt cx="0" cy="0"/>
        </a:xfrm>
      </p:grpSpPr>
      <p:sp>
        <p:nvSpPr>
          <p:cNvPr id="89" name="Google Shape;89;p37"/>
          <p:cNvSpPr/>
          <p:nvPr/>
        </p:nvSpPr>
        <p:spPr>
          <a:xfrm>
            <a:off x="-36945" y="0"/>
            <a:ext cx="12247418" cy="6858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37"/>
          <p:cNvSpPr/>
          <p:nvPr/>
        </p:nvSpPr>
        <p:spPr>
          <a:xfrm rot="10800000">
            <a:off x="-36945" y="0"/>
            <a:ext cx="12247418" cy="6858000"/>
          </a:xfrm>
          <a:prstGeom prst="rect">
            <a:avLst/>
          </a:prstGeom>
          <a:gradFill>
            <a:gsLst>
              <a:gs pos="0">
                <a:srgbClr val="000000">
                  <a:alpha val="14509"/>
                </a:srgbClr>
              </a:gs>
              <a:gs pos="48000">
                <a:srgbClr val="000000">
                  <a:alpha val="14509"/>
                </a:srgbClr>
              </a:gs>
              <a:gs pos="100000">
                <a:srgbClr val="000000">
                  <a:alpha val="29411"/>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91" name="Google Shape;91;p37"/>
          <p:cNvPicPr preferRelativeResize="0"/>
          <p:nvPr/>
        </p:nvPicPr>
        <p:blipFill rotWithShape="1">
          <a:blip r:embed="rId2">
            <a:alphaModFix/>
          </a:blip>
          <a:srcRect b="0" l="0" r="0" t="0"/>
          <a:stretch/>
        </p:blipFill>
        <p:spPr>
          <a:xfrm>
            <a:off x="10121445" y="5382469"/>
            <a:ext cx="1710077" cy="1173239"/>
          </a:xfrm>
          <a:prstGeom prst="rect">
            <a:avLst/>
          </a:prstGeom>
          <a:noFill/>
          <a:ln>
            <a:noFill/>
          </a:ln>
        </p:spPr>
      </p:pic>
      <p:sp>
        <p:nvSpPr>
          <p:cNvPr id="92" name="Google Shape;92;p37"/>
          <p:cNvSpPr txBox="1"/>
          <p:nvPr>
            <p:ph idx="1" type="body"/>
          </p:nvPr>
        </p:nvSpPr>
        <p:spPr>
          <a:xfrm>
            <a:off x="0" y="1183715"/>
            <a:ext cx="12192000" cy="43878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4800"/>
              <a:buFont typeface="Arial"/>
              <a:buNone/>
              <a:defRPr b="0" i="0" sz="4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roduction Slide - 3">
  <p:cSld name="Introduction Slide - 3">
    <p:bg>
      <p:bgPr>
        <a:solidFill>
          <a:schemeClr val="lt1"/>
        </a:solidFill>
      </p:bgPr>
    </p:bg>
    <p:spTree>
      <p:nvGrpSpPr>
        <p:cNvPr id="93" name="Shape 93"/>
        <p:cNvGrpSpPr/>
        <p:nvPr/>
      </p:nvGrpSpPr>
      <p:grpSpPr>
        <a:xfrm>
          <a:off x="0" y="0"/>
          <a:ext cx="0" cy="0"/>
          <a:chOff x="0" y="0"/>
          <a:chExt cx="0" cy="0"/>
        </a:xfrm>
      </p:grpSpPr>
      <p:pic>
        <p:nvPicPr>
          <p:cNvPr id="94" name="Google Shape;94;p38"/>
          <p:cNvPicPr preferRelativeResize="0"/>
          <p:nvPr/>
        </p:nvPicPr>
        <p:blipFill rotWithShape="1">
          <a:blip r:embed="rId2">
            <a:alphaModFix amt="60000"/>
          </a:blip>
          <a:srcRect b="17071" l="0" r="4415" t="29163"/>
          <a:stretch/>
        </p:blipFill>
        <p:spPr>
          <a:xfrm>
            <a:off x="0" y="-1"/>
            <a:ext cx="12192000" cy="6858001"/>
          </a:xfrm>
          <a:prstGeom prst="rect">
            <a:avLst/>
          </a:prstGeom>
          <a:noFill/>
          <a:ln>
            <a:noFill/>
          </a:ln>
        </p:spPr>
      </p:pic>
      <p:sp>
        <p:nvSpPr>
          <p:cNvPr id="95" name="Google Shape;95;p38"/>
          <p:cNvSpPr/>
          <p:nvPr/>
        </p:nvSpPr>
        <p:spPr>
          <a:xfrm>
            <a:off x="0" y="1411282"/>
            <a:ext cx="12192000" cy="3745334"/>
          </a:xfrm>
          <a:prstGeom prst="rect">
            <a:avLst/>
          </a:prstGeom>
          <a:solidFill>
            <a:srgbClr val="70727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96" name="Google Shape;96;p38"/>
          <p:cNvCxnSpPr/>
          <p:nvPr/>
        </p:nvCxnSpPr>
        <p:spPr>
          <a:xfrm>
            <a:off x="3807502" y="1663445"/>
            <a:ext cx="0" cy="3268319"/>
          </a:xfrm>
          <a:prstGeom prst="straightConnector1">
            <a:avLst/>
          </a:prstGeom>
          <a:noFill/>
          <a:ln cap="flat" cmpd="sng" w="9525">
            <a:solidFill>
              <a:schemeClr val="lt1"/>
            </a:solidFill>
            <a:prstDash val="solid"/>
            <a:miter lim="800000"/>
            <a:headEnd len="sm" w="sm" type="none"/>
            <a:tailEnd len="sm" w="sm" type="none"/>
          </a:ln>
        </p:spPr>
      </p:cxnSp>
      <p:pic>
        <p:nvPicPr>
          <p:cNvPr id="97" name="Google Shape;97;p38"/>
          <p:cNvPicPr preferRelativeResize="0"/>
          <p:nvPr/>
        </p:nvPicPr>
        <p:blipFill rotWithShape="1">
          <a:blip r:embed="rId3">
            <a:alphaModFix/>
          </a:blip>
          <a:srcRect b="0" l="0" r="0" t="0"/>
          <a:stretch/>
        </p:blipFill>
        <p:spPr>
          <a:xfrm>
            <a:off x="818785" y="2339362"/>
            <a:ext cx="2319832" cy="1591576"/>
          </a:xfrm>
          <a:prstGeom prst="rect">
            <a:avLst/>
          </a:prstGeom>
          <a:noFill/>
          <a:ln>
            <a:noFill/>
          </a:ln>
        </p:spPr>
      </p:pic>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98" name="Shape 98"/>
        <p:cNvGrpSpPr/>
        <p:nvPr/>
      </p:nvGrpSpPr>
      <p:grpSpPr>
        <a:xfrm>
          <a:off x="0" y="0"/>
          <a:ext cx="0" cy="0"/>
          <a:chOff x="0" y="0"/>
          <a:chExt cx="0" cy="0"/>
        </a:xfrm>
      </p:grpSpPr>
      <p:sp>
        <p:nvSpPr>
          <p:cNvPr id="99" name="Google Shape;99;p39"/>
          <p:cNvSpPr/>
          <p:nvPr/>
        </p:nvSpPr>
        <p:spPr>
          <a:xfrm>
            <a:off x="0" y="0"/>
            <a:ext cx="12241970" cy="6861124"/>
          </a:xfrm>
          <a:prstGeom prst="rect">
            <a:avLst/>
          </a:prstGeom>
          <a:solidFill>
            <a:srgbClr val="BC2E4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0" name="Google Shape;100;p39"/>
          <p:cNvPicPr preferRelativeResize="0"/>
          <p:nvPr/>
        </p:nvPicPr>
        <p:blipFill rotWithShape="1">
          <a:blip r:embed="rId2">
            <a:alphaModFix/>
          </a:blip>
          <a:srcRect b="0" l="0" r="0" t="0"/>
          <a:stretch/>
        </p:blipFill>
        <p:spPr>
          <a:xfrm>
            <a:off x="10122904" y="5382469"/>
            <a:ext cx="1707159" cy="1173239"/>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py Slide - 1">
  <p:cSld name="Copy Slide - 1">
    <p:spTree>
      <p:nvGrpSpPr>
        <p:cNvPr id="101" name="Shape 101"/>
        <p:cNvGrpSpPr/>
        <p:nvPr/>
      </p:nvGrpSpPr>
      <p:grpSpPr>
        <a:xfrm>
          <a:off x="0" y="0"/>
          <a:ext cx="0" cy="0"/>
          <a:chOff x="0" y="0"/>
          <a:chExt cx="0" cy="0"/>
        </a:xfrm>
      </p:grpSpPr>
      <p:pic>
        <p:nvPicPr>
          <p:cNvPr id="102" name="Google Shape;102;p40"/>
          <p:cNvPicPr preferRelativeResize="0"/>
          <p:nvPr/>
        </p:nvPicPr>
        <p:blipFill rotWithShape="1">
          <a:blip r:embed="rId2">
            <a:alphaModFix/>
          </a:blip>
          <a:srcRect b="0" l="0" r="0" t="0"/>
          <a:stretch/>
        </p:blipFill>
        <p:spPr>
          <a:xfrm>
            <a:off x="9338873" y="6234962"/>
            <a:ext cx="2552610" cy="366586"/>
          </a:xfrm>
          <a:prstGeom prst="rect">
            <a:avLst/>
          </a:prstGeom>
          <a:noFill/>
          <a:ln>
            <a:noFill/>
          </a:ln>
        </p:spPr>
      </p:pic>
      <p:cxnSp>
        <p:nvCxnSpPr>
          <p:cNvPr id="103" name="Google Shape;103;p40"/>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04" name="Google Shape;104;p40"/>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05" name="Google Shape;105;p40"/>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1">
  <p:cSld name="Image Slide - 1">
    <p:spTree>
      <p:nvGrpSpPr>
        <p:cNvPr id="106" name="Shape 106"/>
        <p:cNvGrpSpPr/>
        <p:nvPr/>
      </p:nvGrpSpPr>
      <p:grpSpPr>
        <a:xfrm>
          <a:off x="0" y="0"/>
          <a:ext cx="0" cy="0"/>
          <a:chOff x="0" y="0"/>
          <a:chExt cx="0" cy="0"/>
        </a:xfrm>
      </p:grpSpPr>
      <p:sp>
        <p:nvSpPr>
          <p:cNvPr id="107" name="Google Shape;107;p41"/>
          <p:cNvSpPr/>
          <p:nvPr>
            <p:ph idx="2" type="pic"/>
          </p:nvPr>
        </p:nvSpPr>
        <p:spPr>
          <a:xfrm>
            <a:off x="0" y="1621436"/>
            <a:ext cx="5486400" cy="3897442"/>
          </a:xfrm>
          <a:prstGeom prst="rect">
            <a:avLst/>
          </a:prstGeom>
          <a:solidFill>
            <a:schemeClr val="lt1"/>
          </a:solidFill>
          <a:ln cap="flat" cmpd="sng" w="9525">
            <a:solidFill>
              <a:srgbClr val="D8D8D8"/>
            </a:solidFill>
            <a:prstDash val="solid"/>
            <a:round/>
            <a:headEnd len="sm" w="sm" type="none"/>
            <a:tailEnd len="sm" w="sm" type="none"/>
          </a:ln>
        </p:spPr>
      </p:sp>
      <p:cxnSp>
        <p:nvCxnSpPr>
          <p:cNvPr id="108" name="Google Shape;108;p41"/>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09" name="Google Shape;109;p41"/>
          <p:cNvSpPr txBox="1"/>
          <p:nvPr/>
        </p:nvSpPr>
        <p:spPr>
          <a:xfrm>
            <a:off x="0" y="6515798"/>
            <a:ext cx="12192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10" name="Google Shape;110;p41"/>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111" name="Google Shape;111;p41"/>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12" name="Google Shape;112;p41"/>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2">
  <p:cSld name="Image Slide - 2">
    <p:spTree>
      <p:nvGrpSpPr>
        <p:cNvPr id="113" name="Shape 113"/>
        <p:cNvGrpSpPr/>
        <p:nvPr/>
      </p:nvGrpSpPr>
      <p:grpSpPr>
        <a:xfrm>
          <a:off x="0" y="0"/>
          <a:ext cx="0" cy="0"/>
          <a:chOff x="0" y="0"/>
          <a:chExt cx="0" cy="0"/>
        </a:xfrm>
      </p:grpSpPr>
      <p:sp>
        <p:nvSpPr>
          <p:cNvPr id="114" name="Google Shape;114;p42"/>
          <p:cNvSpPr/>
          <p:nvPr>
            <p:ph idx="2" type="pic"/>
          </p:nvPr>
        </p:nvSpPr>
        <p:spPr>
          <a:xfrm>
            <a:off x="3781791" y="1492096"/>
            <a:ext cx="2953526" cy="2258472"/>
          </a:xfrm>
          <a:prstGeom prst="rect">
            <a:avLst/>
          </a:prstGeom>
          <a:solidFill>
            <a:schemeClr val="lt1"/>
          </a:solidFill>
          <a:ln cap="flat" cmpd="sng" w="9525">
            <a:solidFill>
              <a:srgbClr val="D8D8D8"/>
            </a:solidFill>
            <a:prstDash val="solid"/>
            <a:round/>
            <a:headEnd len="sm" w="sm" type="none"/>
            <a:tailEnd len="sm" w="sm" type="none"/>
          </a:ln>
        </p:spPr>
      </p:sp>
      <p:sp>
        <p:nvSpPr>
          <p:cNvPr id="115" name="Google Shape;115;p42"/>
          <p:cNvSpPr/>
          <p:nvPr>
            <p:ph idx="3" type="pic"/>
          </p:nvPr>
        </p:nvSpPr>
        <p:spPr>
          <a:xfrm>
            <a:off x="685800" y="3844489"/>
            <a:ext cx="2974146" cy="2258472"/>
          </a:xfrm>
          <a:prstGeom prst="rect">
            <a:avLst/>
          </a:prstGeom>
          <a:solidFill>
            <a:schemeClr val="lt1"/>
          </a:solidFill>
          <a:ln cap="flat" cmpd="sng" w="9525">
            <a:solidFill>
              <a:srgbClr val="D8D8D8"/>
            </a:solidFill>
            <a:prstDash val="solid"/>
            <a:round/>
            <a:headEnd len="sm" w="sm" type="none"/>
            <a:tailEnd len="sm" w="sm" type="none"/>
          </a:ln>
        </p:spPr>
      </p:sp>
      <p:sp>
        <p:nvSpPr>
          <p:cNvPr id="116" name="Google Shape;116;p42"/>
          <p:cNvSpPr/>
          <p:nvPr>
            <p:ph idx="4" type="pic"/>
          </p:nvPr>
        </p:nvSpPr>
        <p:spPr>
          <a:xfrm>
            <a:off x="3781791" y="3844489"/>
            <a:ext cx="2953526" cy="2258472"/>
          </a:xfrm>
          <a:prstGeom prst="rect">
            <a:avLst/>
          </a:prstGeom>
          <a:solidFill>
            <a:schemeClr val="lt1"/>
          </a:solidFill>
          <a:ln cap="flat" cmpd="sng" w="9525">
            <a:solidFill>
              <a:srgbClr val="D8D8D8"/>
            </a:solidFill>
            <a:prstDash val="solid"/>
            <a:round/>
            <a:headEnd len="sm" w="sm" type="none"/>
            <a:tailEnd len="sm" w="sm" type="none"/>
          </a:ln>
        </p:spPr>
      </p:sp>
      <p:sp>
        <p:nvSpPr>
          <p:cNvPr id="117" name="Google Shape;117;p42"/>
          <p:cNvSpPr/>
          <p:nvPr>
            <p:ph idx="5" type="pic"/>
          </p:nvPr>
        </p:nvSpPr>
        <p:spPr>
          <a:xfrm>
            <a:off x="685800" y="1492096"/>
            <a:ext cx="2975973" cy="2258472"/>
          </a:xfrm>
          <a:prstGeom prst="rect">
            <a:avLst/>
          </a:prstGeom>
          <a:solidFill>
            <a:schemeClr val="lt1"/>
          </a:solidFill>
          <a:ln cap="flat" cmpd="sng" w="9525">
            <a:solidFill>
              <a:srgbClr val="D8D8D8"/>
            </a:solidFill>
            <a:prstDash val="solid"/>
            <a:round/>
            <a:headEnd len="sm" w="sm" type="none"/>
            <a:tailEnd len="sm" w="sm" type="none"/>
          </a:ln>
        </p:spPr>
      </p:sp>
      <p:cxnSp>
        <p:nvCxnSpPr>
          <p:cNvPr id="118" name="Google Shape;118;p42"/>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19" name="Google Shape;119;p42"/>
          <p:cNvSpPr txBox="1"/>
          <p:nvPr/>
        </p:nvSpPr>
        <p:spPr>
          <a:xfrm>
            <a:off x="0" y="6515798"/>
            <a:ext cx="12192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0" name="Google Shape;120;p42"/>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121" name="Google Shape;121;p42"/>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2" name="Google Shape;122;p42"/>
          <p:cNvSpPr txBox="1"/>
          <p:nvPr>
            <p:ph idx="6"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3">
  <p:cSld name="Image Slide - 3">
    <p:spTree>
      <p:nvGrpSpPr>
        <p:cNvPr id="123" name="Shape 123"/>
        <p:cNvGrpSpPr/>
        <p:nvPr/>
      </p:nvGrpSpPr>
      <p:grpSpPr>
        <a:xfrm>
          <a:off x="0" y="0"/>
          <a:ext cx="0" cy="0"/>
          <a:chOff x="0" y="0"/>
          <a:chExt cx="0" cy="0"/>
        </a:xfrm>
      </p:grpSpPr>
      <p:sp>
        <p:nvSpPr>
          <p:cNvPr id="124" name="Google Shape;124;p43"/>
          <p:cNvSpPr/>
          <p:nvPr>
            <p:ph idx="2" type="pic"/>
          </p:nvPr>
        </p:nvSpPr>
        <p:spPr>
          <a:xfrm>
            <a:off x="0" y="0"/>
            <a:ext cx="3372787" cy="6857999"/>
          </a:xfrm>
          <a:prstGeom prst="rect">
            <a:avLst/>
          </a:prstGeom>
          <a:solidFill>
            <a:schemeClr val="lt1"/>
          </a:solidFill>
          <a:ln cap="flat" cmpd="sng" w="9525">
            <a:solidFill>
              <a:srgbClr val="D8D8D8"/>
            </a:solidFill>
            <a:prstDash val="solid"/>
            <a:round/>
            <a:headEnd len="sm" w="sm" type="none"/>
            <a:tailEnd len="sm" w="sm" type="none"/>
          </a:ln>
        </p:spPr>
      </p:sp>
      <p:sp>
        <p:nvSpPr>
          <p:cNvPr id="125" name="Google Shape;125;p43"/>
          <p:cNvSpPr txBox="1"/>
          <p:nvPr/>
        </p:nvSpPr>
        <p:spPr>
          <a:xfrm>
            <a:off x="3771900" y="6515798"/>
            <a:ext cx="8001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26" name="Google Shape;126;p43"/>
          <p:cNvCxnSpPr/>
          <p:nvPr/>
        </p:nvCxnSpPr>
        <p:spPr>
          <a:xfrm>
            <a:off x="3771900" y="6413500"/>
            <a:ext cx="8001000" cy="0"/>
          </a:xfrm>
          <a:prstGeom prst="straightConnector1">
            <a:avLst/>
          </a:prstGeom>
          <a:noFill/>
          <a:ln cap="flat" cmpd="sng" w="12700">
            <a:solidFill>
              <a:srgbClr val="C00000"/>
            </a:solidFill>
            <a:prstDash val="solid"/>
            <a:miter lim="800000"/>
            <a:headEnd len="sm" w="sm" type="none"/>
            <a:tailEnd len="sm" w="sm" type="none"/>
          </a:ln>
        </p:spPr>
      </p:cxnSp>
      <p:sp>
        <p:nvSpPr>
          <p:cNvPr id="127" name="Google Shape;127;p43"/>
          <p:cNvSpPr txBox="1"/>
          <p:nvPr/>
        </p:nvSpPr>
        <p:spPr>
          <a:xfrm>
            <a:off x="258618" y="6417208"/>
            <a:ext cx="15055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128" name="Google Shape;128;p43"/>
          <p:cNvSpPr txBox="1"/>
          <p:nvPr>
            <p:ph idx="1" type="body"/>
          </p:nvPr>
        </p:nvSpPr>
        <p:spPr>
          <a:xfrm>
            <a:off x="3711348" y="510949"/>
            <a:ext cx="7936366"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9" name="Google Shape;129;p43"/>
          <p:cNvSpPr txBox="1"/>
          <p:nvPr>
            <p:ph idx="3" type="body"/>
          </p:nvPr>
        </p:nvSpPr>
        <p:spPr>
          <a:xfrm>
            <a:off x="3711348" y="1077686"/>
            <a:ext cx="7936366"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roduction Slide - 3">
  <p:cSld name="1_Introduction Slide - 3">
    <p:bg>
      <p:bgPr>
        <a:solidFill>
          <a:srgbClr val="595959"/>
        </a:solidFill>
      </p:bgPr>
    </p:bg>
    <p:spTree>
      <p:nvGrpSpPr>
        <p:cNvPr id="12" name="Shape 12"/>
        <p:cNvGrpSpPr/>
        <p:nvPr/>
      </p:nvGrpSpPr>
      <p:grpSpPr>
        <a:xfrm>
          <a:off x="0" y="0"/>
          <a:ext cx="0" cy="0"/>
          <a:chOff x="0" y="0"/>
          <a:chExt cx="0" cy="0"/>
        </a:xfrm>
      </p:grpSpPr>
      <p:sp>
        <p:nvSpPr>
          <p:cNvPr id="13" name="Google Shape;13;p26"/>
          <p:cNvSpPr/>
          <p:nvPr/>
        </p:nvSpPr>
        <p:spPr>
          <a:xfrm>
            <a:off x="0" y="1411282"/>
            <a:ext cx="12192000" cy="374533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4" name="Google Shape;14;p26"/>
          <p:cNvPicPr preferRelativeResize="0"/>
          <p:nvPr/>
        </p:nvPicPr>
        <p:blipFill rotWithShape="1">
          <a:blip r:embed="rId2">
            <a:alphaModFix/>
          </a:blip>
          <a:srcRect b="0" l="0" r="0" t="0"/>
          <a:stretch/>
        </p:blipFill>
        <p:spPr>
          <a:xfrm>
            <a:off x="818785" y="2339362"/>
            <a:ext cx="2319832" cy="1591576"/>
          </a:xfrm>
          <a:prstGeom prst="rect">
            <a:avLst/>
          </a:prstGeom>
          <a:noFill/>
          <a:ln>
            <a:noFill/>
          </a:ln>
        </p:spPr>
      </p:pic>
      <p:cxnSp>
        <p:nvCxnSpPr>
          <p:cNvPr id="15" name="Google Shape;15;p26"/>
          <p:cNvCxnSpPr/>
          <p:nvPr/>
        </p:nvCxnSpPr>
        <p:spPr>
          <a:xfrm>
            <a:off x="3807502" y="1663445"/>
            <a:ext cx="0" cy="3268319"/>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4">
  <p:cSld name="Image Slide - 4">
    <p:spTree>
      <p:nvGrpSpPr>
        <p:cNvPr id="130" name="Shape 130"/>
        <p:cNvGrpSpPr/>
        <p:nvPr/>
      </p:nvGrpSpPr>
      <p:grpSpPr>
        <a:xfrm>
          <a:off x="0" y="0"/>
          <a:ext cx="0" cy="0"/>
          <a:chOff x="0" y="0"/>
          <a:chExt cx="0" cy="0"/>
        </a:xfrm>
      </p:grpSpPr>
      <p:sp>
        <p:nvSpPr>
          <p:cNvPr id="131" name="Google Shape;131;p44"/>
          <p:cNvSpPr/>
          <p:nvPr>
            <p:ph idx="2" type="pic"/>
          </p:nvPr>
        </p:nvSpPr>
        <p:spPr>
          <a:xfrm>
            <a:off x="9022079" y="446875"/>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132" name="Google Shape;132;p44"/>
          <p:cNvSpPr/>
          <p:nvPr>
            <p:ph idx="3" type="pic"/>
          </p:nvPr>
        </p:nvSpPr>
        <p:spPr>
          <a:xfrm>
            <a:off x="559387" y="446875"/>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133" name="Google Shape;133;p44"/>
          <p:cNvSpPr/>
          <p:nvPr>
            <p:ph idx="4" type="pic"/>
          </p:nvPr>
        </p:nvSpPr>
        <p:spPr>
          <a:xfrm>
            <a:off x="3391487" y="446874"/>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134" name="Google Shape;134;p44"/>
          <p:cNvSpPr/>
          <p:nvPr>
            <p:ph idx="5" type="pic"/>
          </p:nvPr>
        </p:nvSpPr>
        <p:spPr>
          <a:xfrm>
            <a:off x="6189979" y="446874"/>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135" name="Google Shape;135;p44"/>
          <p:cNvSpPr txBox="1"/>
          <p:nvPr/>
        </p:nvSpPr>
        <p:spPr>
          <a:xfrm>
            <a:off x="0" y="6515798"/>
            <a:ext cx="12192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6" name="Google Shape;136;p44"/>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137" name="Google Shape;137;p44"/>
          <p:cNvSpPr txBox="1"/>
          <p:nvPr>
            <p:ph idx="1" type="body"/>
          </p:nvPr>
        </p:nvSpPr>
        <p:spPr>
          <a:xfrm>
            <a:off x="576262" y="2731635"/>
            <a:ext cx="11082338"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8" name="Google Shape;138;p44"/>
          <p:cNvSpPr txBox="1"/>
          <p:nvPr>
            <p:ph idx="6" type="body"/>
          </p:nvPr>
        </p:nvSpPr>
        <p:spPr>
          <a:xfrm>
            <a:off x="576262" y="3298372"/>
            <a:ext cx="11082338" cy="266699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000"/>
              <a:buFont typeface="Arial"/>
              <a:buNone/>
              <a:defRPr b="0" i="0" sz="20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Slide - 5">
  <p:cSld name="Image Slide - 5">
    <p:spTree>
      <p:nvGrpSpPr>
        <p:cNvPr id="139" name="Shape 139"/>
        <p:cNvGrpSpPr/>
        <p:nvPr/>
      </p:nvGrpSpPr>
      <p:grpSpPr>
        <a:xfrm>
          <a:off x="0" y="0"/>
          <a:ext cx="0" cy="0"/>
          <a:chOff x="0" y="0"/>
          <a:chExt cx="0" cy="0"/>
        </a:xfrm>
      </p:grpSpPr>
      <p:sp>
        <p:nvSpPr>
          <p:cNvPr id="140" name="Google Shape;140;p45"/>
          <p:cNvSpPr/>
          <p:nvPr>
            <p:ph idx="2" type="pic"/>
          </p:nvPr>
        </p:nvSpPr>
        <p:spPr>
          <a:xfrm>
            <a:off x="1" y="0"/>
            <a:ext cx="12192000" cy="2786601"/>
          </a:xfrm>
          <a:prstGeom prst="rect">
            <a:avLst/>
          </a:prstGeom>
          <a:solidFill>
            <a:schemeClr val="lt1"/>
          </a:solidFill>
          <a:ln cap="flat" cmpd="sng" w="9525">
            <a:solidFill>
              <a:srgbClr val="D8D8D8"/>
            </a:solidFill>
            <a:prstDash val="solid"/>
            <a:round/>
            <a:headEnd len="sm" w="sm" type="none"/>
            <a:tailEnd len="sm" w="sm" type="none"/>
          </a:ln>
        </p:spPr>
      </p:sp>
      <p:sp>
        <p:nvSpPr>
          <p:cNvPr id="141" name="Google Shape;141;p45"/>
          <p:cNvSpPr/>
          <p:nvPr>
            <p:ph idx="3" type="pic"/>
          </p:nvPr>
        </p:nvSpPr>
        <p:spPr>
          <a:xfrm>
            <a:off x="609601" y="3098800"/>
            <a:ext cx="2768600" cy="3086100"/>
          </a:xfrm>
          <a:prstGeom prst="rect">
            <a:avLst/>
          </a:prstGeom>
          <a:solidFill>
            <a:schemeClr val="lt1"/>
          </a:solidFill>
          <a:ln cap="flat" cmpd="sng" w="9525">
            <a:solidFill>
              <a:srgbClr val="D8D8D8"/>
            </a:solidFill>
            <a:prstDash val="solid"/>
            <a:round/>
            <a:headEnd len="sm" w="sm" type="none"/>
            <a:tailEnd len="sm" w="sm" type="none"/>
          </a:ln>
        </p:spPr>
      </p:sp>
      <p:sp>
        <p:nvSpPr>
          <p:cNvPr id="142" name="Google Shape;142;p45"/>
          <p:cNvSpPr txBox="1"/>
          <p:nvPr/>
        </p:nvSpPr>
        <p:spPr>
          <a:xfrm>
            <a:off x="3746500" y="6515798"/>
            <a:ext cx="8001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43" name="Google Shape;143;p45"/>
          <p:cNvCxnSpPr/>
          <p:nvPr/>
        </p:nvCxnSpPr>
        <p:spPr>
          <a:xfrm>
            <a:off x="3746500" y="6413500"/>
            <a:ext cx="8001000" cy="0"/>
          </a:xfrm>
          <a:prstGeom prst="straightConnector1">
            <a:avLst/>
          </a:prstGeom>
          <a:noFill/>
          <a:ln cap="flat" cmpd="sng" w="12700">
            <a:solidFill>
              <a:srgbClr val="C00000"/>
            </a:solidFill>
            <a:prstDash val="solid"/>
            <a:miter lim="800000"/>
            <a:headEnd len="sm" w="sm" type="none"/>
            <a:tailEnd len="sm" w="sm" type="none"/>
          </a:ln>
        </p:spPr>
      </p:cxnSp>
      <p:sp>
        <p:nvSpPr>
          <p:cNvPr id="144" name="Google Shape;144;p45"/>
          <p:cNvSpPr txBox="1"/>
          <p:nvPr>
            <p:ph idx="1" type="body"/>
          </p:nvPr>
        </p:nvSpPr>
        <p:spPr>
          <a:xfrm>
            <a:off x="3646488" y="3112635"/>
            <a:ext cx="8240712"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5" name="Google Shape;145;p45"/>
          <p:cNvSpPr txBox="1"/>
          <p:nvPr>
            <p:ph idx="4" type="body"/>
          </p:nvPr>
        </p:nvSpPr>
        <p:spPr>
          <a:xfrm>
            <a:off x="3646488" y="3679372"/>
            <a:ext cx="8240712"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46" name="Shape 146"/>
        <p:cNvGrpSpPr/>
        <p:nvPr/>
      </p:nvGrpSpPr>
      <p:grpSpPr>
        <a:xfrm>
          <a:off x="0" y="0"/>
          <a:ext cx="0" cy="0"/>
          <a:chOff x="0" y="0"/>
          <a:chExt cx="0" cy="0"/>
        </a:xfrm>
      </p:grpSpPr>
      <p:sp>
        <p:nvSpPr>
          <p:cNvPr id="147" name="Google Shape;147;p46"/>
          <p:cNvSpPr/>
          <p:nvPr>
            <p:ph idx="2" type="pic"/>
          </p:nvPr>
        </p:nvSpPr>
        <p:spPr>
          <a:xfrm>
            <a:off x="0" y="1600200"/>
            <a:ext cx="3327401" cy="4457700"/>
          </a:xfrm>
          <a:prstGeom prst="rect">
            <a:avLst/>
          </a:prstGeom>
          <a:solidFill>
            <a:schemeClr val="lt1"/>
          </a:solidFill>
          <a:ln cap="flat" cmpd="sng" w="9525">
            <a:solidFill>
              <a:srgbClr val="D8D8D8"/>
            </a:solidFill>
            <a:prstDash val="solid"/>
            <a:round/>
            <a:headEnd len="sm" w="sm" type="none"/>
            <a:tailEnd len="sm" w="sm" type="none"/>
          </a:ln>
        </p:spPr>
      </p:sp>
      <p:sp>
        <p:nvSpPr>
          <p:cNvPr id="148" name="Google Shape;148;p46"/>
          <p:cNvSpPr txBox="1"/>
          <p:nvPr/>
        </p:nvSpPr>
        <p:spPr>
          <a:xfrm>
            <a:off x="3759200" y="6515798"/>
            <a:ext cx="80010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49" name="Google Shape;149;p46"/>
          <p:cNvCxnSpPr/>
          <p:nvPr/>
        </p:nvCxnSpPr>
        <p:spPr>
          <a:xfrm>
            <a:off x="3746500" y="6413500"/>
            <a:ext cx="8001000" cy="0"/>
          </a:xfrm>
          <a:prstGeom prst="straightConnector1">
            <a:avLst/>
          </a:prstGeom>
          <a:noFill/>
          <a:ln cap="flat" cmpd="sng" w="12700">
            <a:solidFill>
              <a:srgbClr val="C00000"/>
            </a:solidFill>
            <a:prstDash val="solid"/>
            <a:miter lim="800000"/>
            <a:headEnd len="sm" w="sm" type="none"/>
            <a:tailEnd len="sm" w="sm" type="none"/>
          </a:ln>
        </p:spPr>
      </p:cxnSp>
      <p:cxnSp>
        <p:nvCxnSpPr>
          <p:cNvPr id="150" name="Google Shape;150;p46"/>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51" name="Google Shape;151;p46"/>
          <p:cNvSpPr txBox="1"/>
          <p:nvPr>
            <p:ph idx="1" type="body"/>
          </p:nvPr>
        </p:nvSpPr>
        <p:spPr>
          <a:xfrm>
            <a:off x="804862" y="315006"/>
            <a:ext cx="1086462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2" name="Google Shape;152;p46"/>
          <p:cNvSpPr txBox="1"/>
          <p:nvPr>
            <p:ph idx="3" type="body"/>
          </p:nvPr>
        </p:nvSpPr>
        <p:spPr>
          <a:xfrm>
            <a:off x="804862" y="881743"/>
            <a:ext cx="1086462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3" name="Google Shape;153;p46"/>
          <p:cNvSpPr txBox="1"/>
          <p:nvPr>
            <p:ph idx="4" type="body"/>
          </p:nvPr>
        </p:nvSpPr>
        <p:spPr>
          <a:xfrm>
            <a:off x="3450770" y="1632858"/>
            <a:ext cx="8207829" cy="4332514"/>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000"/>
              <a:buFont typeface="Arial"/>
              <a:buNone/>
              <a:defRPr b="0" i="0" sz="20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solidFill>
          <a:srgbClr val="595959"/>
        </a:solidFill>
      </p:bgPr>
    </p:bg>
    <p:spTree>
      <p:nvGrpSpPr>
        <p:cNvPr id="154" name="Shape 154"/>
        <p:cNvGrpSpPr/>
        <p:nvPr/>
      </p:nvGrpSpPr>
      <p:grpSpPr>
        <a:xfrm>
          <a:off x="0" y="0"/>
          <a:ext cx="0" cy="0"/>
          <a:chOff x="0" y="0"/>
          <a:chExt cx="0" cy="0"/>
        </a:xfrm>
      </p:grpSpPr>
      <p:pic>
        <p:nvPicPr>
          <p:cNvPr id="155" name="Google Shape;155;p47"/>
          <p:cNvPicPr preferRelativeResize="0"/>
          <p:nvPr/>
        </p:nvPicPr>
        <p:blipFill rotWithShape="1">
          <a:blip r:embed="rId2">
            <a:alphaModFix/>
          </a:blip>
          <a:srcRect b="0" l="0" r="0" t="0"/>
          <a:stretch/>
        </p:blipFill>
        <p:spPr>
          <a:xfrm>
            <a:off x="9338874" y="6234962"/>
            <a:ext cx="2552608" cy="366586"/>
          </a:xfrm>
          <a:prstGeom prst="rect">
            <a:avLst/>
          </a:prstGeom>
          <a:noFill/>
          <a:ln>
            <a:noFill/>
          </a:ln>
        </p:spPr>
      </p:pic>
      <p:cxnSp>
        <p:nvCxnSpPr>
          <p:cNvPr id="156" name="Google Shape;156;p47"/>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57" name="Google Shape;157;p47"/>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58" name="Google Shape;158;p47"/>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159" name="Shape 159"/>
        <p:cNvGrpSpPr/>
        <p:nvPr/>
      </p:nvGrpSpPr>
      <p:grpSpPr>
        <a:xfrm>
          <a:off x="0" y="0"/>
          <a:ext cx="0" cy="0"/>
          <a:chOff x="0" y="0"/>
          <a:chExt cx="0" cy="0"/>
        </a:xfrm>
      </p:grpSpPr>
      <p:sp>
        <p:nvSpPr>
          <p:cNvPr id="160" name="Google Shape;160;p48"/>
          <p:cNvSpPr/>
          <p:nvPr>
            <p:ph idx="2" type="pic"/>
          </p:nvPr>
        </p:nvSpPr>
        <p:spPr>
          <a:xfrm>
            <a:off x="838200" y="1634136"/>
            <a:ext cx="10515600" cy="4525364"/>
          </a:xfrm>
          <a:prstGeom prst="rect">
            <a:avLst/>
          </a:prstGeom>
          <a:solidFill>
            <a:schemeClr val="lt1"/>
          </a:solidFill>
          <a:ln cap="flat" cmpd="sng" w="9525">
            <a:solidFill>
              <a:srgbClr val="D8D8D8"/>
            </a:solidFill>
            <a:prstDash val="solid"/>
            <a:round/>
            <a:headEnd len="sm" w="sm" type="none"/>
            <a:tailEnd len="sm" w="sm" type="none"/>
          </a:ln>
        </p:spPr>
      </p:sp>
      <p:cxnSp>
        <p:nvCxnSpPr>
          <p:cNvPr id="161" name="Google Shape;161;p48"/>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62" name="Google Shape;162;p48"/>
          <p:cNvSpPr txBox="1"/>
          <p:nvPr/>
        </p:nvSpPr>
        <p:spPr>
          <a:xfrm>
            <a:off x="838200" y="6515798"/>
            <a:ext cx="10515600" cy="147733"/>
          </a:xfrm>
          <a:prstGeom prst="rect">
            <a:avLst/>
          </a:prstGeom>
          <a:blipFill rotWithShape="1">
            <a:blip r:embed="rId2">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63" name="Google Shape;163;p48"/>
          <p:cNvCxnSpPr/>
          <p:nvPr/>
        </p:nvCxnSpPr>
        <p:spPr>
          <a:xfrm>
            <a:off x="838200" y="6413500"/>
            <a:ext cx="10515600" cy="0"/>
          </a:xfrm>
          <a:prstGeom prst="straightConnector1">
            <a:avLst/>
          </a:prstGeom>
          <a:noFill/>
          <a:ln cap="flat" cmpd="sng" w="12700">
            <a:solidFill>
              <a:srgbClr val="C00000"/>
            </a:solidFill>
            <a:prstDash val="solid"/>
            <a:miter lim="800000"/>
            <a:headEnd len="sm" w="sm" type="none"/>
            <a:tailEnd len="sm" w="sm" type="none"/>
          </a:ln>
        </p:spPr>
      </p:cxnSp>
      <p:sp>
        <p:nvSpPr>
          <p:cNvPr id="164" name="Google Shape;164;p48"/>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65" name="Google Shape;165;p48"/>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Image Slide - 1">
  <p:cSld name="Social Media Image Slide - 1">
    <p:spTree>
      <p:nvGrpSpPr>
        <p:cNvPr id="166" name="Shape 166"/>
        <p:cNvGrpSpPr/>
        <p:nvPr/>
      </p:nvGrpSpPr>
      <p:grpSpPr>
        <a:xfrm>
          <a:off x="0" y="0"/>
          <a:ext cx="0" cy="0"/>
          <a:chOff x="0" y="0"/>
          <a:chExt cx="0" cy="0"/>
        </a:xfrm>
      </p:grpSpPr>
      <p:pic>
        <p:nvPicPr>
          <p:cNvPr id="167" name="Google Shape;167;p49"/>
          <p:cNvPicPr preferRelativeResize="0"/>
          <p:nvPr/>
        </p:nvPicPr>
        <p:blipFill rotWithShape="1">
          <a:blip r:embed="rId2">
            <a:alphaModFix/>
          </a:blip>
          <a:srcRect b="0" l="0" r="0" t="0"/>
          <a:stretch/>
        </p:blipFill>
        <p:spPr>
          <a:xfrm>
            <a:off x="2258785" y="1669935"/>
            <a:ext cx="7731822" cy="4539668"/>
          </a:xfrm>
          <a:prstGeom prst="rect">
            <a:avLst/>
          </a:prstGeom>
          <a:noFill/>
          <a:ln>
            <a:noFill/>
          </a:ln>
        </p:spPr>
      </p:pic>
      <p:sp>
        <p:nvSpPr>
          <p:cNvPr id="168" name="Google Shape;168;p49"/>
          <p:cNvSpPr/>
          <p:nvPr/>
        </p:nvSpPr>
        <p:spPr>
          <a:xfrm>
            <a:off x="5816127" y="5788231"/>
            <a:ext cx="617138" cy="129810"/>
          </a:xfrm>
          <a:prstGeom prst="rect">
            <a:avLst/>
          </a:prstGeom>
          <a:solidFill>
            <a:srgbClr val="1F1C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49"/>
          <p:cNvSpPr/>
          <p:nvPr>
            <p:ph idx="2" type="pic"/>
          </p:nvPr>
        </p:nvSpPr>
        <p:spPr>
          <a:xfrm>
            <a:off x="3216726" y="2005931"/>
            <a:ext cx="5816370" cy="3646144"/>
          </a:xfrm>
          <a:prstGeom prst="rect">
            <a:avLst/>
          </a:prstGeom>
          <a:solidFill>
            <a:schemeClr val="lt1"/>
          </a:solidFill>
          <a:ln cap="flat" cmpd="sng" w="9525">
            <a:solidFill>
              <a:srgbClr val="D8D8D8"/>
            </a:solidFill>
            <a:prstDash val="solid"/>
            <a:round/>
            <a:headEnd len="sm" w="sm" type="none"/>
            <a:tailEnd len="sm" w="sm" type="none"/>
          </a:ln>
        </p:spPr>
      </p:sp>
      <p:sp>
        <p:nvSpPr>
          <p:cNvPr id="170" name="Google Shape;170;p49"/>
          <p:cNvSpPr txBox="1"/>
          <p:nvPr/>
        </p:nvSpPr>
        <p:spPr>
          <a:xfrm>
            <a:off x="0" y="6515798"/>
            <a:ext cx="12192000" cy="147733"/>
          </a:xfrm>
          <a:prstGeom prst="rect">
            <a:avLst/>
          </a:prstGeom>
          <a:blipFill rotWithShape="1">
            <a:blip r:embed="rId3">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71" name="Google Shape;171;p49"/>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cxnSp>
        <p:nvCxnSpPr>
          <p:cNvPr id="172" name="Google Shape;172;p49"/>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73" name="Google Shape;173;p49"/>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74" name="Google Shape;174;p49"/>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Image Copy Slide - 1">
  <p:cSld name="Social Media Image Copy Slide - 1">
    <p:spTree>
      <p:nvGrpSpPr>
        <p:cNvPr id="175" name="Shape 175"/>
        <p:cNvGrpSpPr/>
        <p:nvPr/>
      </p:nvGrpSpPr>
      <p:grpSpPr>
        <a:xfrm>
          <a:off x="0" y="0"/>
          <a:ext cx="0" cy="0"/>
          <a:chOff x="0" y="0"/>
          <a:chExt cx="0" cy="0"/>
        </a:xfrm>
      </p:grpSpPr>
      <p:pic>
        <p:nvPicPr>
          <p:cNvPr id="176" name="Google Shape;176;p50"/>
          <p:cNvPicPr preferRelativeResize="0"/>
          <p:nvPr/>
        </p:nvPicPr>
        <p:blipFill rotWithShape="1">
          <a:blip r:embed="rId2">
            <a:alphaModFix/>
          </a:blip>
          <a:srcRect b="0" l="0" r="0" t="0"/>
          <a:stretch/>
        </p:blipFill>
        <p:spPr>
          <a:xfrm>
            <a:off x="5755158" y="1701867"/>
            <a:ext cx="5839942" cy="3428868"/>
          </a:xfrm>
          <a:prstGeom prst="rect">
            <a:avLst/>
          </a:prstGeom>
          <a:noFill/>
          <a:ln>
            <a:noFill/>
          </a:ln>
        </p:spPr>
      </p:pic>
      <p:sp>
        <p:nvSpPr>
          <p:cNvPr id="177" name="Google Shape;177;p50"/>
          <p:cNvSpPr/>
          <p:nvPr/>
        </p:nvSpPr>
        <p:spPr>
          <a:xfrm>
            <a:off x="8384783" y="4784485"/>
            <a:ext cx="580692" cy="122144"/>
          </a:xfrm>
          <a:prstGeom prst="rect">
            <a:avLst/>
          </a:prstGeom>
          <a:solidFill>
            <a:srgbClr val="1F1C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50"/>
          <p:cNvSpPr/>
          <p:nvPr>
            <p:ph idx="2" type="pic"/>
          </p:nvPr>
        </p:nvSpPr>
        <p:spPr>
          <a:xfrm>
            <a:off x="6478755" y="1928546"/>
            <a:ext cx="4393178" cy="2753978"/>
          </a:xfrm>
          <a:prstGeom prst="rect">
            <a:avLst/>
          </a:prstGeom>
          <a:solidFill>
            <a:schemeClr val="lt1"/>
          </a:solidFill>
          <a:ln cap="flat" cmpd="sng" w="9525">
            <a:solidFill>
              <a:srgbClr val="D8D8D8"/>
            </a:solidFill>
            <a:prstDash val="solid"/>
            <a:round/>
            <a:headEnd len="sm" w="sm" type="none"/>
            <a:tailEnd len="sm" w="sm" type="none"/>
          </a:ln>
        </p:spPr>
      </p:sp>
      <p:sp>
        <p:nvSpPr>
          <p:cNvPr id="179" name="Google Shape;179;p50"/>
          <p:cNvSpPr txBox="1"/>
          <p:nvPr/>
        </p:nvSpPr>
        <p:spPr>
          <a:xfrm>
            <a:off x="0" y="6515798"/>
            <a:ext cx="12192000" cy="147733"/>
          </a:xfrm>
          <a:prstGeom prst="rect">
            <a:avLst/>
          </a:prstGeom>
          <a:blipFill rotWithShape="1">
            <a:blip r:embed="rId3">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0" name="Google Shape;180;p50"/>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cxnSp>
        <p:nvCxnSpPr>
          <p:cNvPr id="181" name="Google Shape;181;p50"/>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82" name="Google Shape;182;p50"/>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83" name="Google Shape;183;p50"/>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Image Copy Slide - 2">
  <p:cSld name="Social Media Image Copy Slide - 2">
    <p:spTree>
      <p:nvGrpSpPr>
        <p:cNvPr id="184" name="Shape 184"/>
        <p:cNvGrpSpPr/>
        <p:nvPr/>
      </p:nvGrpSpPr>
      <p:grpSpPr>
        <a:xfrm>
          <a:off x="0" y="0"/>
          <a:ext cx="0" cy="0"/>
          <a:chOff x="0" y="0"/>
          <a:chExt cx="0" cy="0"/>
        </a:xfrm>
      </p:grpSpPr>
      <p:pic>
        <p:nvPicPr>
          <p:cNvPr id="185" name="Google Shape;185;p51"/>
          <p:cNvPicPr preferRelativeResize="0"/>
          <p:nvPr/>
        </p:nvPicPr>
        <p:blipFill rotWithShape="1">
          <a:blip r:embed="rId2">
            <a:alphaModFix/>
          </a:blip>
          <a:srcRect b="17852" l="0" r="0" t="0"/>
          <a:stretch/>
        </p:blipFill>
        <p:spPr>
          <a:xfrm>
            <a:off x="-484958" y="-640427"/>
            <a:ext cx="5339879" cy="7498427"/>
          </a:xfrm>
          <a:prstGeom prst="rect">
            <a:avLst/>
          </a:prstGeom>
          <a:noFill/>
          <a:ln>
            <a:noFill/>
          </a:ln>
        </p:spPr>
      </p:pic>
      <p:pic>
        <p:nvPicPr>
          <p:cNvPr id="186" name="Google Shape;186;p51"/>
          <p:cNvPicPr preferRelativeResize="0"/>
          <p:nvPr/>
        </p:nvPicPr>
        <p:blipFill rotWithShape="1">
          <a:blip r:embed="rId3">
            <a:alphaModFix/>
          </a:blip>
          <a:srcRect b="0" l="0" r="0" t="0"/>
          <a:stretch/>
        </p:blipFill>
        <p:spPr>
          <a:xfrm>
            <a:off x="1198086" y="1835792"/>
            <a:ext cx="1942648" cy="3960529"/>
          </a:xfrm>
          <a:prstGeom prst="rect">
            <a:avLst/>
          </a:prstGeom>
          <a:noFill/>
          <a:ln>
            <a:noFill/>
          </a:ln>
        </p:spPr>
      </p:pic>
      <p:sp>
        <p:nvSpPr>
          <p:cNvPr id="187" name="Google Shape;187;p51"/>
          <p:cNvSpPr/>
          <p:nvPr>
            <p:ph idx="2" type="pic"/>
          </p:nvPr>
        </p:nvSpPr>
        <p:spPr>
          <a:xfrm>
            <a:off x="1337699" y="2339400"/>
            <a:ext cx="1662601" cy="2966400"/>
          </a:xfrm>
          <a:prstGeom prst="rect">
            <a:avLst/>
          </a:prstGeom>
          <a:solidFill>
            <a:schemeClr val="lt1"/>
          </a:solidFill>
          <a:ln cap="flat" cmpd="sng" w="9525">
            <a:solidFill>
              <a:srgbClr val="D8D8D8"/>
            </a:solidFill>
            <a:prstDash val="solid"/>
            <a:round/>
            <a:headEnd len="sm" w="sm" type="none"/>
            <a:tailEnd len="sm" w="sm" type="none"/>
          </a:ln>
        </p:spPr>
      </p:sp>
      <p:sp>
        <p:nvSpPr>
          <p:cNvPr id="188" name="Google Shape;188;p51"/>
          <p:cNvSpPr txBox="1"/>
          <p:nvPr/>
        </p:nvSpPr>
        <p:spPr>
          <a:xfrm>
            <a:off x="0" y="6515798"/>
            <a:ext cx="12192000" cy="147733"/>
          </a:xfrm>
          <a:prstGeom prst="rect">
            <a:avLst/>
          </a:prstGeom>
          <a:blipFill rotWithShape="1">
            <a:blip r:embed="rId4">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89" name="Google Shape;189;p51"/>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cxnSp>
        <p:nvCxnSpPr>
          <p:cNvPr id="190" name="Google Shape;190;p51"/>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91" name="Google Shape;191;p51"/>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92" name="Google Shape;192;p51"/>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Image Slide - 2">
  <p:cSld name="Social Media Image Slide - 2">
    <p:spTree>
      <p:nvGrpSpPr>
        <p:cNvPr id="193" name="Shape 193"/>
        <p:cNvGrpSpPr/>
        <p:nvPr/>
      </p:nvGrpSpPr>
      <p:grpSpPr>
        <a:xfrm>
          <a:off x="0" y="0"/>
          <a:ext cx="0" cy="0"/>
          <a:chOff x="0" y="0"/>
          <a:chExt cx="0" cy="0"/>
        </a:xfrm>
      </p:grpSpPr>
      <p:pic>
        <p:nvPicPr>
          <p:cNvPr id="194" name="Google Shape;194;p52"/>
          <p:cNvPicPr preferRelativeResize="0"/>
          <p:nvPr/>
        </p:nvPicPr>
        <p:blipFill rotWithShape="1">
          <a:blip r:embed="rId2">
            <a:alphaModFix/>
          </a:blip>
          <a:srcRect b="0" l="0" r="0" t="0"/>
          <a:stretch/>
        </p:blipFill>
        <p:spPr>
          <a:xfrm>
            <a:off x="8527467" y="892821"/>
            <a:ext cx="2489780" cy="5075980"/>
          </a:xfrm>
          <a:prstGeom prst="rect">
            <a:avLst/>
          </a:prstGeom>
          <a:noFill/>
          <a:ln>
            <a:noFill/>
          </a:ln>
        </p:spPr>
      </p:pic>
      <p:pic>
        <p:nvPicPr>
          <p:cNvPr id="195" name="Google Shape;195;p52"/>
          <p:cNvPicPr preferRelativeResize="0"/>
          <p:nvPr/>
        </p:nvPicPr>
        <p:blipFill rotWithShape="1">
          <a:blip r:embed="rId3">
            <a:alphaModFix/>
          </a:blip>
          <a:srcRect b="0" l="0" r="0" t="0"/>
          <a:stretch/>
        </p:blipFill>
        <p:spPr>
          <a:xfrm>
            <a:off x="5485919" y="742209"/>
            <a:ext cx="2689048" cy="5345514"/>
          </a:xfrm>
          <a:prstGeom prst="rect">
            <a:avLst/>
          </a:prstGeom>
          <a:noFill/>
          <a:ln>
            <a:noFill/>
          </a:ln>
        </p:spPr>
      </p:pic>
      <p:sp>
        <p:nvSpPr>
          <p:cNvPr id="196" name="Google Shape;196;p52"/>
          <p:cNvSpPr/>
          <p:nvPr/>
        </p:nvSpPr>
        <p:spPr>
          <a:xfrm>
            <a:off x="6478896" y="1002919"/>
            <a:ext cx="816402" cy="156890"/>
          </a:xfrm>
          <a:prstGeom prst="rect">
            <a:avLst/>
          </a:prstGeom>
          <a:solidFill>
            <a:srgbClr val="F4F4F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52"/>
          <p:cNvSpPr/>
          <p:nvPr>
            <p:ph idx="2" type="pic"/>
          </p:nvPr>
        </p:nvSpPr>
        <p:spPr>
          <a:xfrm>
            <a:off x="5601573" y="1237824"/>
            <a:ext cx="2457740" cy="4385974"/>
          </a:xfrm>
          <a:prstGeom prst="rect">
            <a:avLst/>
          </a:prstGeom>
          <a:solidFill>
            <a:schemeClr val="lt1"/>
          </a:solidFill>
          <a:ln cap="flat" cmpd="sng" w="9525">
            <a:solidFill>
              <a:srgbClr val="D8D8D8"/>
            </a:solidFill>
            <a:prstDash val="solid"/>
            <a:round/>
            <a:headEnd len="sm" w="sm" type="none"/>
            <a:tailEnd len="sm" w="sm" type="none"/>
          </a:ln>
        </p:spPr>
      </p:sp>
      <p:sp>
        <p:nvSpPr>
          <p:cNvPr id="198" name="Google Shape;198;p52"/>
          <p:cNvSpPr/>
          <p:nvPr>
            <p:ph idx="3" type="pic"/>
          </p:nvPr>
        </p:nvSpPr>
        <p:spPr>
          <a:xfrm>
            <a:off x="8705973" y="1546827"/>
            <a:ext cx="2130027" cy="3795573"/>
          </a:xfrm>
          <a:prstGeom prst="rect">
            <a:avLst/>
          </a:prstGeom>
          <a:solidFill>
            <a:schemeClr val="lt1"/>
          </a:solidFill>
          <a:ln cap="flat" cmpd="sng" w="9525">
            <a:solidFill>
              <a:srgbClr val="D8D8D8"/>
            </a:solidFill>
            <a:prstDash val="solid"/>
            <a:round/>
            <a:headEnd len="sm" w="sm" type="none"/>
            <a:tailEnd len="sm" w="sm" type="none"/>
          </a:ln>
        </p:spPr>
      </p:sp>
      <p:cxnSp>
        <p:nvCxnSpPr>
          <p:cNvPr id="199" name="Google Shape;199;p52"/>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200" name="Google Shape;200;p52"/>
          <p:cNvSpPr txBox="1"/>
          <p:nvPr/>
        </p:nvSpPr>
        <p:spPr>
          <a:xfrm>
            <a:off x="0" y="6515798"/>
            <a:ext cx="12192000" cy="147733"/>
          </a:xfrm>
          <a:prstGeom prst="rect">
            <a:avLst/>
          </a:prstGeom>
          <a:blipFill rotWithShape="1">
            <a:blip r:embed="rId4">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201" name="Google Shape;201;p52"/>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202" name="Google Shape;202;p52"/>
          <p:cNvSpPr txBox="1"/>
          <p:nvPr>
            <p:ph idx="1" type="body"/>
          </p:nvPr>
        </p:nvSpPr>
        <p:spPr>
          <a:xfrm>
            <a:off x="804863" y="315006"/>
            <a:ext cx="4390592"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03" name="Google Shape;203;p52"/>
          <p:cNvSpPr txBox="1"/>
          <p:nvPr>
            <p:ph idx="4" type="body"/>
          </p:nvPr>
        </p:nvSpPr>
        <p:spPr>
          <a:xfrm>
            <a:off x="804863" y="881743"/>
            <a:ext cx="4390592"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2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cial Media Image Slide - 3">
  <p:cSld name="Social Media Image Slide - 3">
    <p:spTree>
      <p:nvGrpSpPr>
        <p:cNvPr id="204" name="Shape 204"/>
        <p:cNvGrpSpPr/>
        <p:nvPr/>
      </p:nvGrpSpPr>
      <p:grpSpPr>
        <a:xfrm>
          <a:off x="0" y="0"/>
          <a:ext cx="0" cy="0"/>
          <a:chOff x="0" y="0"/>
          <a:chExt cx="0" cy="0"/>
        </a:xfrm>
      </p:grpSpPr>
      <p:pic>
        <p:nvPicPr>
          <p:cNvPr id="205" name="Google Shape;205;p53"/>
          <p:cNvPicPr preferRelativeResize="0"/>
          <p:nvPr/>
        </p:nvPicPr>
        <p:blipFill rotWithShape="1">
          <a:blip r:embed="rId2">
            <a:alphaModFix/>
          </a:blip>
          <a:srcRect b="0" l="0" r="0" t="0"/>
          <a:stretch/>
        </p:blipFill>
        <p:spPr>
          <a:xfrm>
            <a:off x="5048862" y="1723959"/>
            <a:ext cx="2155476" cy="4394430"/>
          </a:xfrm>
          <a:prstGeom prst="rect">
            <a:avLst/>
          </a:prstGeom>
          <a:noFill/>
          <a:ln>
            <a:noFill/>
          </a:ln>
        </p:spPr>
      </p:pic>
      <p:sp>
        <p:nvSpPr>
          <p:cNvPr id="206" name="Google Shape;206;p53"/>
          <p:cNvSpPr/>
          <p:nvPr>
            <p:ph idx="2" type="pic"/>
          </p:nvPr>
        </p:nvSpPr>
        <p:spPr>
          <a:xfrm>
            <a:off x="5196676" y="2287388"/>
            <a:ext cx="1854448" cy="3283896"/>
          </a:xfrm>
          <a:prstGeom prst="rect">
            <a:avLst/>
          </a:prstGeom>
          <a:solidFill>
            <a:schemeClr val="lt1"/>
          </a:solidFill>
          <a:ln cap="flat" cmpd="sng" w="9525">
            <a:solidFill>
              <a:srgbClr val="D8D8D8"/>
            </a:solidFill>
            <a:prstDash val="solid"/>
            <a:round/>
            <a:headEnd len="sm" w="sm" type="none"/>
            <a:tailEnd len="sm" w="sm" type="none"/>
          </a:ln>
        </p:spPr>
      </p:sp>
      <p:sp>
        <p:nvSpPr>
          <p:cNvPr id="207" name="Google Shape;207;p53"/>
          <p:cNvSpPr/>
          <p:nvPr>
            <p:ph idx="3" type="pic"/>
          </p:nvPr>
        </p:nvSpPr>
        <p:spPr>
          <a:xfrm>
            <a:off x="2858026" y="2287388"/>
            <a:ext cx="1854448" cy="3283896"/>
          </a:xfrm>
          <a:prstGeom prst="rect">
            <a:avLst/>
          </a:prstGeom>
          <a:solidFill>
            <a:schemeClr val="lt1"/>
          </a:solidFill>
          <a:ln cap="flat" cmpd="sng" w="9525">
            <a:solidFill>
              <a:srgbClr val="D8D8D8"/>
            </a:solidFill>
            <a:prstDash val="solid"/>
            <a:round/>
            <a:headEnd len="sm" w="sm" type="none"/>
            <a:tailEnd len="sm" w="sm" type="none"/>
          </a:ln>
        </p:spPr>
      </p:sp>
      <p:sp>
        <p:nvSpPr>
          <p:cNvPr id="208" name="Google Shape;208;p53"/>
          <p:cNvSpPr/>
          <p:nvPr>
            <p:ph idx="4" type="pic"/>
          </p:nvPr>
        </p:nvSpPr>
        <p:spPr>
          <a:xfrm>
            <a:off x="658100" y="2287388"/>
            <a:ext cx="1854448" cy="3283896"/>
          </a:xfrm>
          <a:prstGeom prst="rect">
            <a:avLst/>
          </a:prstGeom>
          <a:solidFill>
            <a:schemeClr val="lt1"/>
          </a:solidFill>
          <a:ln cap="flat" cmpd="sng" w="9525">
            <a:solidFill>
              <a:srgbClr val="D8D8D8"/>
            </a:solidFill>
            <a:prstDash val="solid"/>
            <a:round/>
            <a:headEnd len="sm" w="sm" type="none"/>
            <a:tailEnd len="sm" w="sm" type="none"/>
          </a:ln>
        </p:spPr>
      </p:sp>
      <p:sp>
        <p:nvSpPr>
          <p:cNvPr id="209" name="Google Shape;209;p53"/>
          <p:cNvSpPr/>
          <p:nvPr>
            <p:ph idx="5" type="pic"/>
          </p:nvPr>
        </p:nvSpPr>
        <p:spPr>
          <a:xfrm>
            <a:off x="9740652" y="2287388"/>
            <a:ext cx="1854448" cy="3283896"/>
          </a:xfrm>
          <a:prstGeom prst="rect">
            <a:avLst/>
          </a:prstGeom>
          <a:solidFill>
            <a:schemeClr val="lt1"/>
          </a:solidFill>
          <a:ln cap="flat" cmpd="sng" w="9525">
            <a:solidFill>
              <a:srgbClr val="D8D8D8"/>
            </a:solidFill>
            <a:prstDash val="solid"/>
            <a:round/>
            <a:headEnd len="sm" w="sm" type="none"/>
            <a:tailEnd len="sm" w="sm" type="none"/>
          </a:ln>
        </p:spPr>
      </p:sp>
      <p:sp>
        <p:nvSpPr>
          <p:cNvPr id="210" name="Google Shape;210;p53"/>
          <p:cNvSpPr/>
          <p:nvPr>
            <p:ph idx="6" type="pic"/>
          </p:nvPr>
        </p:nvSpPr>
        <p:spPr>
          <a:xfrm>
            <a:off x="7545271" y="2287388"/>
            <a:ext cx="1854448" cy="3283896"/>
          </a:xfrm>
          <a:prstGeom prst="rect">
            <a:avLst/>
          </a:prstGeom>
          <a:solidFill>
            <a:schemeClr val="lt1"/>
          </a:solidFill>
          <a:ln cap="flat" cmpd="sng" w="9525">
            <a:solidFill>
              <a:srgbClr val="D8D8D8"/>
            </a:solidFill>
            <a:prstDash val="solid"/>
            <a:round/>
            <a:headEnd len="sm" w="sm" type="none"/>
            <a:tailEnd len="sm" w="sm" type="none"/>
          </a:ln>
        </p:spPr>
      </p:sp>
      <p:sp>
        <p:nvSpPr>
          <p:cNvPr id="211" name="Google Shape;211;p53"/>
          <p:cNvSpPr txBox="1"/>
          <p:nvPr/>
        </p:nvSpPr>
        <p:spPr>
          <a:xfrm>
            <a:off x="0" y="6515798"/>
            <a:ext cx="12192000" cy="147733"/>
          </a:xfrm>
          <a:prstGeom prst="rect">
            <a:avLst/>
          </a:prstGeom>
          <a:blipFill rotWithShape="1">
            <a:blip r:embed="rId3">
              <a:alphaModFix/>
            </a:blip>
            <a:stretch>
              <a:fillRect b="-58320" l="0" r="0" t="-62488"/>
            </a:stretch>
          </a:blip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212" name="Google Shape;212;p53"/>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cxnSp>
        <p:nvCxnSpPr>
          <p:cNvPr id="213" name="Google Shape;213;p53"/>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214" name="Google Shape;214;p53"/>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BC2E48"/>
              </a:buClr>
              <a:buSzPts val="3200"/>
              <a:buFont typeface="Arial"/>
              <a:buNone/>
              <a:defRPr b="1" i="0" sz="3200" u="none" cap="none" strike="noStrike">
                <a:solidFill>
                  <a:srgbClr val="BC2E48"/>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5" name="Google Shape;215;p53"/>
          <p:cNvSpPr txBox="1"/>
          <p:nvPr>
            <p:ph idx="7"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707272"/>
              </a:buClr>
              <a:buSzPts val="2800"/>
              <a:buFont typeface="Arial"/>
              <a:buNone/>
              <a:defRPr b="1" i="0" sz="2800" u="none" cap="none" strike="noStrike">
                <a:solidFill>
                  <a:srgbClr val="707272"/>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432">
          <p15:clr>
            <a:srgbClr val="FBAE40"/>
          </p15:clr>
        </p15:guide>
        <p15:guide id="3" pos="7248">
          <p15:clr>
            <a:srgbClr val="FBAE40"/>
          </p15:clr>
        </p15:guide>
        <p15:guide id="4" orient="horz" pos="432">
          <p15:clr>
            <a:srgbClr val="FBAE40"/>
          </p15:clr>
        </p15:guide>
        <p15:guide id="5" orient="horz" pos="3888">
          <p15:clr>
            <a:srgbClr val="FBAE40"/>
          </p15:clr>
        </p15:guide>
        <p15:guide id="6" pos="3840">
          <p15:clr>
            <a:srgbClr val="FBAE40"/>
          </p15:clr>
        </p15:guide>
        <p15:guide id="7" pos="1128">
          <p15:clr>
            <a:srgbClr val="FBAE40"/>
          </p15:clr>
        </p15:guide>
        <p15:guide id="8" pos="6552">
          <p15:clr>
            <a:srgbClr val="FBAE40"/>
          </p15:clr>
        </p15:guide>
        <p15:guide id="9" orient="horz" pos="194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ntroduction Slide - 4">
  <p:cSld name="1_Introduction Slide - 4">
    <p:bg>
      <p:bgPr>
        <a:solidFill>
          <a:srgbClr val="595959"/>
        </a:solidFill>
      </p:bgPr>
    </p:bg>
    <p:spTree>
      <p:nvGrpSpPr>
        <p:cNvPr id="16" name="Shape 16"/>
        <p:cNvGrpSpPr/>
        <p:nvPr/>
      </p:nvGrpSpPr>
      <p:grpSpPr>
        <a:xfrm>
          <a:off x="0" y="0"/>
          <a:ext cx="0" cy="0"/>
          <a:chOff x="0" y="0"/>
          <a:chExt cx="0" cy="0"/>
        </a:xfrm>
      </p:grpSpPr>
      <p:cxnSp>
        <p:nvCxnSpPr>
          <p:cNvPr id="17" name="Google Shape;17;p27"/>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18" name="Google Shape;18;p27"/>
          <p:cNvSpPr txBox="1"/>
          <p:nvPr/>
        </p:nvSpPr>
        <p:spPr>
          <a:xfrm>
            <a:off x="0" y="6515798"/>
            <a:ext cx="12192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19" name="Google Shape;19;p27"/>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20" name="Google Shape;20;p27"/>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1" name="Google Shape;21;p27"/>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bg>
      <p:bgPr>
        <a:solidFill>
          <a:srgbClr val="595959"/>
        </a:solidFill>
      </p:bgPr>
    </p:bg>
    <p:spTree>
      <p:nvGrpSpPr>
        <p:cNvPr id="22" name="Shape 22"/>
        <p:cNvGrpSpPr/>
        <p:nvPr/>
      </p:nvGrpSpPr>
      <p:grpSpPr>
        <a:xfrm>
          <a:off x="0" y="0"/>
          <a:ext cx="0" cy="0"/>
          <a:chOff x="0" y="0"/>
          <a:chExt cx="0" cy="0"/>
        </a:xfrm>
      </p:grpSpPr>
      <p:sp>
        <p:nvSpPr>
          <p:cNvPr id="23" name="Google Shape;23;p28"/>
          <p:cNvSpPr/>
          <p:nvPr>
            <p:ph idx="2" type="pic"/>
          </p:nvPr>
        </p:nvSpPr>
        <p:spPr>
          <a:xfrm>
            <a:off x="838200" y="1634136"/>
            <a:ext cx="10515600" cy="4525364"/>
          </a:xfrm>
          <a:prstGeom prst="rect">
            <a:avLst/>
          </a:prstGeom>
          <a:solidFill>
            <a:schemeClr val="lt1"/>
          </a:solidFill>
          <a:ln cap="flat" cmpd="sng" w="9525">
            <a:solidFill>
              <a:srgbClr val="D8D8D8"/>
            </a:solidFill>
            <a:prstDash val="solid"/>
            <a:round/>
            <a:headEnd len="sm" w="sm" type="none"/>
            <a:tailEnd len="sm" w="sm" type="none"/>
          </a:ln>
        </p:spPr>
      </p:sp>
      <p:cxnSp>
        <p:nvCxnSpPr>
          <p:cNvPr id="24" name="Google Shape;24;p28"/>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25" name="Google Shape;25;p28"/>
          <p:cNvSpPr txBox="1"/>
          <p:nvPr/>
        </p:nvSpPr>
        <p:spPr>
          <a:xfrm>
            <a:off x="838200" y="6515798"/>
            <a:ext cx="105156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26" name="Google Shape;26;p28"/>
          <p:cNvCxnSpPr/>
          <p:nvPr/>
        </p:nvCxnSpPr>
        <p:spPr>
          <a:xfrm>
            <a:off x="838200" y="6413500"/>
            <a:ext cx="10515600" cy="0"/>
          </a:xfrm>
          <a:prstGeom prst="straightConnector1">
            <a:avLst/>
          </a:prstGeom>
          <a:noFill/>
          <a:ln cap="flat" cmpd="sng" w="12700">
            <a:solidFill>
              <a:srgbClr val="C00000"/>
            </a:solidFill>
            <a:prstDash val="solid"/>
            <a:miter lim="800000"/>
            <a:headEnd len="sm" w="sm" type="none"/>
            <a:tailEnd len="sm" w="sm" type="none"/>
          </a:ln>
        </p:spPr>
      </p:cxnSp>
      <p:sp>
        <p:nvSpPr>
          <p:cNvPr id="27" name="Google Shape;27;p28"/>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28"/>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 3">
  <p:cSld name="1_Image Slide - 3">
    <p:bg>
      <p:bgPr>
        <a:solidFill>
          <a:srgbClr val="595959"/>
        </a:solidFill>
      </p:bgPr>
    </p:bg>
    <p:spTree>
      <p:nvGrpSpPr>
        <p:cNvPr id="29" name="Shape 29"/>
        <p:cNvGrpSpPr/>
        <p:nvPr/>
      </p:nvGrpSpPr>
      <p:grpSpPr>
        <a:xfrm>
          <a:off x="0" y="0"/>
          <a:ext cx="0" cy="0"/>
          <a:chOff x="0" y="0"/>
          <a:chExt cx="0" cy="0"/>
        </a:xfrm>
      </p:grpSpPr>
      <p:sp>
        <p:nvSpPr>
          <p:cNvPr id="30" name="Google Shape;30;p29"/>
          <p:cNvSpPr/>
          <p:nvPr>
            <p:ph idx="2" type="pic"/>
          </p:nvPr>
        </p:nvSpPr>
        <p:spPr>
          <a:xfrm>
            <a:off x="0" y="0"/>
            <a:ext cx="3372787" cy="6857999"/>
          </a:xfrm>
          <a:prstGeom prst="rect">
            <a:avLst/>
          </a:prstGeom>
          <a:solidFill>
            <a:schemeClr val="lt1"/>
          </a:solidFill>
          <a:ln cap="flat" cmpd="sng" w="9525">
            <a:solidFill>
              <a:srgbClr val="D8D8D8"/>
            </a:solidFill>
            <a:prstDash val="solid"/>
            <a:round/>
            <a:headEnd len="sm" w="sm" type="none"/>
            <a:tailEnd len="sm" w="sm" type="none"/>
          </a:ln>
        </p:spPr>
      </p:sp>
      <p:sp>
        <p:nvSpPr>
          <p:cNvPr id="31" name="Google Shape;31;p29"/>
          <p:cNvSpPr txBox="1"/>
          <p:nvPr/>
        </p:nvSpPr>
        <p:spPr>
          <a:xfrm>
            <a:off x="3810000" y="6515798"/>
            <a:ext cx="8001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32" name="Google Shape;32;p29"/>
          <p:cNvCxnSpPr/>
          <p:nvPr/>
        </p:nvCxnSpPr>
        <p:spPr>
          <a:xfrm>
            <a:off x="3810000" y="6413500"/>
            <a:ext cx="8001000" cy="0"/>
          </a:xfrm>
          <a:prstGeom prst="straightConnector1">
            <a:avLst/>
          </a:prstGeom>
          <a:noFill/>
          <a:ln cap="flat" cmpd="sng" w="12700">
            <a:solidFill>
              <a:srgbClr val="C00000"/>
            </a:solidFill>
            <a:prstDash val="solid"/>
            <a:miter lim="800000"/>
            <a:headEnd len="sm" w="sm" type="none"/>
            <a:tailEnd len="sm" w="sm" type="none"/>
          </a:ln>
        </p:spPr>
      </p:cxnSp>
      <p:sp>
        <p:nvSpPr>
          <p:cNvPr id="33" name="Google Shape;33;p29"/>
          <p:cNvSpPr txBox="1"/>
          <p:nvPr/>
        </p:nvSpPr>
        <p:spPr>
          <a:xfrm>
            <a:off x="258618" y="6417208"/>
            <a:ext cx="15055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
        <p:nvSpPr>
          <p:cNvPr id="34" name="Google Shape;34;p29"/>
          <p:cNvSpPr txBox="1"/>
          <p:nvPr>
            <p:ph idx="1" type="body"/>
          </p:nvPr>
        </p:nvSpPr>
        <p:spPr>
          <a:xfrm>
            <a:off x="3682537" y="323318"/>
            <a:ext cx="8161119"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29"/>
          <p:cNvSpPr txBox="1"/>
          <p:nvPr>
            <p:ph idx="3" type="body"/>
          </p:nvPr>
        </p:nvSpPr>
        <p:spPr>
          <a:xfrm>
            <a:off x="3682537" y="881743"/>
            <a:ext cx="8161119"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 1">
  <p:cSld name="1_Image Slide - 1">
    <p:bg>
      <p:bgPr>
        <a:solidFill>
          <a:srgbClr val="595959"/>
        </a:solidFill>
      </p:bgPr>
    </p:bg>
    <p:spTree>
      <p:nvGrpSpPr>
        <p:cNvPr id="36" name="Shape 36"/>
        <p:cNvGrpSpPr/>
        <p:nvPr/>
      </p:nvGrpSpPr>
      <p:grpSpPr>
        <a:xfrm>
          <a:off x="0" y="0"/>
          <a:ext cx="0" cy="0"/>
          <a:chOff x="0" y="0"/>
          <a:chExt cx="0" cy="0"/>
        </a:xfrm>
      </p:grpSpPr>
      <p:sp>
        <p:nvSpPr>
          <p:cNvPr id="37" name="Google Shape;37;p30"/>
          <p:cNvSpPr/>
          <p:nvPr>
            <p:ph idx="2" type="pic"/>
          </p:nvPr>
        </p:nvSpPr>
        <p:spPr>
          <a:xfrm>
            <a:off x="0" y="1621436"/>
            <a:ext cx="5486400" cy="3897442"/>
          </a:xfrm>
          <a:prstGeom prst="rect">
            <a:avLst/>
          </a:prstGeom>
          <a:solidFill>
            <a:schemeClr val="lt1"/>
          </a:solidFill>
          <a:ln cap="flat" cmpd="sng" w="9525">
            <a:solidFill>
              <a:srgbClr val="D8D8D8"/>
            </a:solidFill>
            <a:prstDash val="solid"/>
            <a:round/>
            <a:headEnd len="sm" w="sm" type="none"/>
            <a:tailEnd len="sm" w="sm" type="none"/>
          </a:ln>
        </p:spPr>
      </p:sp>
      <p:cxnSp>
        <p:nvCxnSpPr>
          <p:cNvPr id="38" name="Google Shape;38;p30"/>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39" name="Google Shape;39;p30"/>
          <p:cNvSpPr txBox="1"/>
          <p:nvPr/>
        </p:nvSpPr>
        <p:spPr>
          <a:xfrm>
            <a:off x="0" y="6515798"/>
            <a:ext cx="12192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40" name="Google Shape;40;p30"/>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41" name="Google Shape;41;p30"/>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30"/>
          <p:cNvSpPr txBox="1"/>
          <p:nvPr>
            <p:ph idx="3"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 2">
  <p:cSld name="1_Image Slide - 2">
    <p:bg>
      <p:bgPr>
        <a:solidFill>
          <a:srgbClr val="595959"/>
        </a:solidFill>
      </p:bgPr>
    </p:bg>
    <p:spTree>
      <p:nvGrpSpPr>
        <p:cNvPr id="43" name="Shape 43"/>
        <p:cNvGrpSpPr/>
        <p:nvPr/>
      </p:nvGrpSpPr>
      <p:grpSpPr>
        <a:xfrm>
          <a:off x="0" y="0"/>
          <a:ext cx="0" cy="0"/>
          <a:chOff x="0" y="0"/>
          <a:chExt cx="0" cy="0"/>
        </a:xfrm>
      </p:grpSpPr>
      <p:sp>
        <p:nvSpPr>
          <p:cNvPr id="44" name="Google Shape;44;p31"/>
          <p:cNvSpPr/>
          <p:nvPr>
            <p:ph idx="2" type="pic"/>
          </p:nvPr>
        </p:nvSpPr>
        <p:spPr>
          <a:xfrm>
            <a:off x="3781791" y="1492096"/>
            <a:ext cx="2953526" cy="2258472"/>
          </a:xfrm>
          <a:prstGeom prst="rect">
            <a:avLst/>
          </a:prstGeom>
          <a:solidFill>
            <a:schemeClr val="lt1"/>
          </a:solidFill>
          <a:ln cap="flat" cmpd="sng" w="9525">
            <a:solidFill>
              <a:srgbClr val="D8D8D8"/>
            </a:solidFill>
            <a:prstDash val="solid"/>
            <a:round/>
            <a:headEnd len="sm" w="sm" type="none"/>
            <a:tailEnd len="sm" w="sm" type="none"/>
          </a:ln>
        </p:spPr>
      </p:sp>
      <p:sp>
        <p:nvSpPr>
          <p:cNvPr id="45" name="Google Shape;45;p31"/>
          <p:cNvSpPr/>
          <p:nvPr>
            <p:ph idx="3" type="pic"/>
          </p:nvPr>
        </p:nvSpPr>
        <p:spPr>
          <a:xfrm>
            <a:off x="685800" y="3844489"/>
            <a:ext cx="2974146" cy="2258472"/>
          </a:xfrm>
          <a:prstGeom prst="rect">
            <a:avLst/>
          </a:prstGeom>
          <a:solidFill>
            <a:schemeClr val="lt1"/>
          </a:solidFill>
          <a:ln cap="flat" cmpd="sng" w="9525">
            <a:solidFill>
              <a:srgbClr val="D8D8D8"/>
            </a:solidFill>
            <a:prstDash val="solid"/>
            <a:round/>
            <a:headEnd len="sm" w="sm" type="none"/>
            <a:tailEnd len="sm" w="sm" type="none"/>
          </a:ln>
        </p:spPr>
      </p:sp>
      <p:sp>
        <p:nvSpPr>
          <p:cNvPr id="46" name="Google Shape;46;p31"/>
          <p:cNvSpPr/>
          <p:nvPr>
            <p:ph idx="4" type="pic"/>
          </p:nvPr>
        </p:nvSpPr>
        <p:spPr>
          <a:xfrm>
            <a:off x="3781791" y="3844489"/>
            <a:ext cx="2953526" cy="2258472"/>
          </a:xfrm>
          <a:prstGeom prst="rect">
            <a:avLst/>
          </a:prstGeom>
          <a:solidFill>
            <a:schemeClr val="lt1"/>
          </a:solidFill>
          <a:ln cap="flat" cmpd="sng" w="9525">
            <a:solidFill>
              <a:srgbClr val="D8D8D8"/>
            </a:solidFill>
            <a:prstDash val="solid"/>
            <a:round/>
            <a:headEnd len="sm" w="sm" type="none"/>
            <a:tailEnd len="sm" w="sm" type="none"/>
          </a:ln>
        </p:spPr>
      </p:sp>
      <p:sp>
        <p:nvSpPr>
          <p:cNvPr id="47" name="Google Shape;47;p31"/>
          <p:cNvSpPr/>
          <p:nvPr>
            <p:ph idx="5" type="pic"/>
          </p:nvPr>
        </p:nvSpPr>
        <p:spPr>
          <a:xfrm>
            <a:off x="685800" y="1492096"/>
            <a:ext cx="2975973" cy="2258472"/>
          </a:xfrm>
          <a:prstGeom prst="rect">
            <a:avLst/>
          </a:prstGeom>
          <a:solidFill>
            <a:schemeClr val="lt1"/>
          </a:solidFill>
          <a:ln cap="flat" cmpd="sng" w="9525">
            <a:solidFill>
              <a:srgbClr val="D8D8D8"/>
            </a:solidFill>
            <a:prstDash val="solid"/>
            <a:round/>
            <a:headEnd len="sm" w="sm" type="none"/>
            <a:tailEnd len="sm" w="sm" type="none"/>
          </a:ln>
        </p:spPr>
      </p:sp>
      <p:cxnSp>
        <p:nvCxnSpPr>
          <p:cNvPr id="48" name="Google Shape;48;p31"/>
          <p:cNvCxnSpPr/>
          <p:nvPr/>
        </p:nvCxnSpPr>
        <p:spPr>
          <a:xfrm>
            <a:off x="0" y="469900"/>
            <a:ext cx="685800" cy="0"/>
          </a:xfrm>
          <a:prstGeom prst="straightConnector1">
            <a:avLst/>
          </a:prstGeom>
          <a:noFill/>
          <a:ln cap="flat" cmpd="sng" w="38100">
            <a:solidFill>
              <a:srgbClr val="C00000"/>
            </a:solidFill>
            <a:prstDash val="solid"/>
            <a:miter lim="800000"/>
            <a:headEnd len="sm" w="sm" type="none"/>
            <a:tailEnd len="sm" w="sm" type="none"/>
          </a:ln>
        </p:spPr>
      </p:cxnSp>
      <p:sp>
        <p:nvSpPr>
          <p:cNvPr id="49" name="Google Shape;49;p31"/>
          <p:cNvSpPr txBox="1"/>
          <p:nvPr/>
        </p:nvSpPr>
        <p:spPr>
          <a:xfrm>
            <a:off x="0" y="6515798"/>
            <a:ext cx="12192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50" name="Google Shape;50;p31"/>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51" name="Google Shape;51;p31"/>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52" name="Google Shape;52;p31"/>
          <p:cNvSpPr txBox="1"/>
          <p:nvPr>
            <p:ph idx="6"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 4">
  <p:cSld name="1_Image Slide - 4">
    <p:bg>
      <p:bgPr>
        <a:solidFill>
          <a:srgbClr val="595959"/>
        </a:solidFill>
      </p:bgPr>
    </p:bg>
    <p:spTree>
      <p:nvGrpSpPr>
        <p:cNvPr id="53" name="Shape 53"/>
        <p:cNvGrpSpPr/>
        <p:nvPr/>
      </p:nvGrpSpPr>
      <p:grpSpPr>
        <a:xfrm>
          <a:off x="0" y="0"/>
          <a:ext cx="0" cy="0"/>
          <a:chOff x="0" y="0"/>
          <a:chExt cx="0" cy="0"/>
        </a:xfrm>
      </p:grpSpPr>
      <p:sp>
        <p:nvSpPr>
          <p:cNvPr id="54" name="Google Shape;54;p32"/>
          <p:cNvSpPr/>
          <p:nvPr>
            <p:ph idx="2" type="pic"/>
          </p:nvPr>
        </p:nvSpPr>
        <p:spPr>
          <a:xfrm>
            <a:off x="9022079" y="446875"/>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55" name="Google Shape;55;p32"/>
          <p:cNvSpPr/>
          <p:nvPr>
            <p:ph idx="3" type="pic"/>
          </p:nvPr>
        </p:nvSpPr>
        <p:spPr>
          <a:xfrm>
            <a:off x="559387" y="446875"/>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56" name="Google Shape;56;p32"/>
          <p:cNvSpPr/>
          <p:nvPr>
            <p:ph idx="4" type="pic"/>
          </p:nvPr>
        </p:nvSpPr>
        <p:spPr>
          <a:xfrm>
            <a:off x="3391487" y="446874"/>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57" name="Google Shape;57;p32"/>
          <p:cNvSpPr/>
          <p:nvPr>
            <p:ph idx="5" type="pic"/>
          </p:nvPr>
        </p:nvSpPr>
        <p:spPr>
          <a:xfrm>
            <a:off x="6189979" y="446874"/>
            <a:ext cx="2560320" cy="2055199"/>
          </a:xfrm>
          <a:prstGeom prst="rect">
            <a:avLst/>
          </a:prstGeom>
          <a:solidFill>
            <a:schemeClr val="lt1"/>
          </a:solidFill>
          <a:ln cap="flat" cmpd="sng" w="9525">
            <a:solidFill>
              <a:srgbClr val="D8D8D8"/>
            </a:solidFill>
            <a:prstDash val="solid"/>
            <a:round/>
            <a:headEnd len="sm" w="sm" type="none"/>
            <a:tailEnd len="sm" w="sm" type="none"/>
          </a:ln>
        </p:spPr>
      </p:sp>
      <p:sp>
        <p:nvSpPr>
          <p:cNvPr id="58" name="Google Shape;58;p32"/>
          <p:cNvSpPr txBox="1"/>
          <p:nvPr/>
        </p:nvSpPr>
        <p:spPr>
          <a:xfrm>
            <a:off x="0" y="6515798"/>
            <a:ext cx="12192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59" name="Google Shape;59;p32"/>
          <p:cNvCxnSpPr/>
          <p:nvPr/>
        </p:nvCxnSpPr>
        <p:spPr>
          <a:xfrm>
            <a:off x="685800" y="6362700"/>
            <a:ext cx="10909300" cy="0"/>
          </a:xfrm>
          <a:prstGeom prst="straightConnector1">
            <a:avLst/>
          </a:prstGeom>
          <a:noFill/>
          <a:ln cap="flat" cmpd="sng" w="12700">
            <a:solidFill>
              <a:srgbClr val="C00000"/>
            </a:solidFill>
            <a:prstDash val="solid"/>
            <a:miter lim="800000"/>
            <a:headEnd len="sm" w="sm" type="none"/>
            <a:tailEnd len="sm" w="sm" type="none"/>
          </a:ln>
        </p:spPr>
      </p:cxnSp>
      <p:sp>
        <p:nvSpPr>
          <p:cNvPr id="60" name="Google Shape;60;p32"/>
          <p:cNvSpPr txBox="1"/>
          <p:nvPr>
            <p:ph idx="1" type="body"/>
          </p:nvPr>
        </p:nvSpPr>
        <p:spPr>
          <a:xfrm>
            <a:off x="555481" y="2592693"/>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1" name="Google Shape;61;p32"/>
          <p:cNvSpPr txBox="1"/>
          <p:nvPr>
            <p:ph idx="6" type="body"/>
          </p:nvPr>
        </p:nvSpPr>
        <p:spPr>
          <a:xfrm>
            <a:off x="555481" y="3159430"/>
            <a:ext cx="11038794"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Slide - 5">
  <p:cSld name="1_Image Slide - 5">
    <p:bg>
      <p:bgPr>
        <a:solidFill>
          <a:srgbClr val="595959"/>
        </a:solidFill>
      </p:bgPr>
    </p:bg>
    <p:spTree>
      <p:nvGrpSpPr>
        <p:cNvPr id="62" name="Shape 62"/>
        <p:cNvGrpSpPr/>
        <p:nvPr/>
      </p:nvGrpSpPr>
      <p:grpSpPr>
        <a:xfrm>
          <a:off x="0" y="0"/>
          <a:ext cx="0" cy="0"/>
          <a:chOff x="0" y="0"/>
          <a:chExt cx="0" cy="0"/>
        </a:xfrm>
      </p:grpSpPr>
      <p:sp>
        <p:nvSpPr>
          <p:cNvPr id="63" name="Google Shape;63;p33"/>
          <p:cNvSpPr/>
          <p:nvPr>
            <p:ph idx="2" type="pic"/>
          </p:nvPr>
        </p:nvSpPr>
        <p:spPr>
          <a:xfrm>
            <a:off x="1" y="0"/>
            <a:ext cx="12192000" cy="2786601"/>
          </a:xfrm>
          <a:prstGeom prst="rect">
            <a:avLst/>
          </a:prstGeom>
          <a:solidFill>
            <a:schemeClr val="lt1"/>
          </a:solidFill>
          <a:ln cap="flat" cmpd="sng" w="9525">
            <a:solidFill>
              <a:srgbClr val="D8D8D8"/>
            </a:solidFill>
            <a:prstDash val="solid"/>
            <a:round/>
            <a:headEnd len="sm" w="sm" type="none"/>
            <a:tailEnd len="sm" w="sm" type="none"/>
          </a:ln>
        </p:spPr>
      </p:sp>
      <p:sp>
        <p:nvSpPr>
          <p:cNvPr id="64" name="Google Shape;64;p33"/>
          <p:cNvSpPr/>
          <p:nvPr>
            <p:ph idx="3" type="pic"/>
          </p:nvPr>
        </p:nvSpPr>
        <p:spPr>
          <a:xfrm>
            <a:off x="609601" y="3098800"/>
            <a:ext cx="2768600" cy="3086100"/>
          </a:xfrm>
          <a:prstGeom prst="rect">
            <a:avLst/>
          </a:prstGeom>
          <a:solidFill>
            <a:schemeClr val="lt1"/>
          </a:solidFill>
          <a:ln cap="flat" cmpd="sng" w="9525">
            <a:solidFill>
              <a:srgbClr val="D8D8D8"/>
            </a:solidFill>
            <a:prstDash val="solid"/>
            <a:round/>
            <a:headEnd len="sm" w="sm" type="none"/>
            <a:tailEnd len="sm" w="sm" type="none"/>
          </a:ln>
        </p:spPr>
      </p:sp>
      <p:sp>
        <p:nvSpPr>
          <p:cNvPr id="65" name="Google Shape;65;p33"/>
          <p:cNvSpPr txBox="1"/>
          <p:nvPr/>
        </p:nvSpPr>
        <p:spPr>
          <a:xfrm>
            <a:off x="3708400" y="6515798"/>
            <a:ext cx="8001000" cy="147733"/>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Clr>
                <a:srgbClr val="000000"/>
              </a:buClr>
              <a:buSzPts val="1200"/>
              <a:buFont typeface="Arial"/>
              <a:buNone/>
            </a:pPr>
            <a:r>
              <a:rPr b="0" baseline="30000" i="0" lang="en-US" sz="1200" u="none" cap="none" strike="noStrike">
                <a:solidFill>
                  <a:schemeClr val="lt1"/>
                </a:solidFill>
                <a:latin typeface="Arial"/>
                <a:ea typeface="Arial"/>
                <a:cs typeface="Arial"/>
                <a:sym typeface="Arial"/>
              </a:rPr>
              <a:t>©</a:t>
            </a:r>
            <a:r>
              <a:rPr b="0" i="0" lang="en-US" sz="1200" u="none" cap="none" strike="noStrike">
                <a:solidFill>
                  <a:schemeClr val="lt1"/>
                </a:solidFill>
                <a:latin typeface="Arial"/>
                <a:ea typeface="Arial"/>
                <a:cs typeface="Arial"/>
                <a:sym typeface="Arial"/>
              </a:rPr>
              <a:t>THE OHIO STATE UNIVERSITY WEXNER MEDICAL CENTER</a:t>
            </a:r>
            <a:endParaRPr b="0" i="0" sz="1400" u="none" cap="none" strike="noStrike">
              <a:solidFill>
                <a:srgbClr val="000000"/>
              </a:solidFill>
              <a:latin typeface="Arial"/>
              <a:ea typeface="Arial"/>
              <a:cs typeface="Arial"/>
              <a:sym typeface="Arial"/>
            </a:endParaRPr>
          </a:p>
        </p:txBody>
      </p:sp>
      <p:cxnSp>
        <p:nvCxnSpPr>
          <p:cNvPr id="66" name="Google Shape;66;p33"/>
          <p:cNvCxnSpPr/>
          <p:nvPr/>
        </p:nvCxnSpPr>
        <p:spPr>
          <a:xfrm>
            <a:off x="3708400" y="6413500"/>
            <a:ext cx="8001000" cy="0"/>
          </a:xfrm>
          <a:prstGeom prst="straightConnector1">
            <a:avLst/>
          </a:prstGeom>
          <a:noFill/>
          <a:ln cap="flat" cmpd="sng" w="12700">
            <a:solidFill>
              <a:srgbClr val="C00000"/>
            </a:solidFill>
            <a:prstDash val="solid"/>
            <a:miter lim="800000"/>
            <a:headEnd len="sm" w="sm" type="none"/>
            <a:tailEnd len="sm" w="sm" type="none"/>
          </a:ln>
        </p:spPr>
      </p:cxnSp>
      <p:sp>
        <p:nvSpPr>
          <p:cNvPr id="67" name="Google Shape;67;p33"/>
          <p:cNvSpPr txBox="1"/>
          <p:nvPr>
            <p:ph idx="1" type="body"/>
          </p:nvPr>
        </p:nvSpPr>
        <p:spPr>
          <a:xfrm>
            <a:off x="3682537" y="3108082"/>
            <a:ext cx="8161119"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3200"/>
              <a:buFont typeface="Arial"/>
              <a:buNone/>
              <a:defRPr b="1" i="0" sz="3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8" name="Google Shape;68;p33"/>
          <p:cNvSpPr txBox="1"/>
          <p:nvPr>
            <p:ph idx="4" type="body"/>
          </p:nvPr>
        </p:nvSpPr>
        <p:spPr>
          <a:xfrm>
            <a:off x="3682537" y="3666507"/>
            <a:ext cx="8161119" cy="49053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4"/>
          <p:cNvSpPr txBox="1"/>
          <p:nvPr/>
        </p:nvSpPr>
        <p:spPr>
          <a:xfrm>
            <a:off x="258618" y="6417208"/>
            <a:ext cx="150552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7F7F7F"/>
                </a:solidFill>
                <a:latin typeface="Calibri"/>
                <a:ea typeface="Calibri"/>
                <a:cs typeface="Calibri"/>
                <a:sym typeface="Calibri"/>
              </a:rPr>
              <a:t>‹#›</a:t>
            </a:fld>
            <a:endParaRPr b="0" i="0" sz="1200" u="none" cap="none" strike="noStrike">
              <a:solidFill>
                <a:srgbClr val="7F7F7F"/>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
          <p:cNvSpPr txBox="1"/>
          <p:nvPr/>
        </p:nvSpPr>
        <p:spPr>
          <a:xfrm>
            <a:off x="4377130" y="1937051"/>
            <a:ext cx="7330200" cy="1847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1500"/>
              </a:spcAft>
              <a:buClr>
                <a:schemeClr val="dk1"/>
              </a:buClr>
              <a:buSzPts val="1100"/>
              <a:buFont typeface="Arial"/>
              <a:buNone/>
            </a:pPr>
            <a:r>
              <a:rPr b="1" i="0" lang="en-US" sz="4000" u="none" cap="none" strike="noStrike">
                <a:solidFill>
                  <a:schemeClr val="lt1"/>
                </a:solidFill>
                <a:latin typeface="Arial"/>
                <a:ea typeface="Arial"/>
                <a:cs typeface="Arial"/>
                <a:sym typeface="Arial"/>
              </a:rPr>
              <a:t>Evaluating the Impact of Training on Provider Efficiency</a:t>
            </a:r>
            <a:endParaRPr b="1" i="0" sz="4000" u="none" cap="none" strike="noStrike">
              <a:solidFill>
                <a:schemeClr val="lt1"/>
              </a:solidFill>
              <a:latin typeface="Arial"/>
              <a:ea typeface="Arial"/>
              <a:cs typeface="Arial"/>
              <a:sym typeface="Arial"/>
            </a:endParaRPr>
          </a:p>
        </p:txBody>
      </p:sp>
      <p:sp>
        <p:nvSpPr>
          <p:cNvPr id="221" name="Google Shape;221;p2"/>
          <p:cNvSpPr txBox="1"/>
          <p:nvPr/>
        </p:nvSpPr>
        <p:spPr>
          <a:xfrm>
            <a:off x="4377124" y="4046275"/>
            <a:ext cx="60243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Sarah Dawson, Amanda Edwards</a:t>
            </a:r>
            <a:endParaRPr b="1" i="0" sz="2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Arial"/>
                <a:ea typeface="Arial"/>
                <a:cs typeface="Arial"/>
                <a:sym typeface="Arial"/>
              </a:rPr>
              <a:t>Liz Hall, Stacy Moore, Mackenzie Szudlo</a:t>
            </a:r>
            <a:endParaRPr b="1" i="0" sz="2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9"/>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Do Training Programs Improve Efficiency Metrics?</a:t>
            </a:r>
            <a:endParaRPr/>
          </a:p>
        </p:txBody>
      </p:sp>
      <p:sp>
        <p:nvSpPr>
          <p:cNvPr id="295" name="Google Shape;295;p9"/>
          <p:cNvSpPr txBox="1"/>
          <p:nvPr>
            <p:ph idx="2" type="body"/>
          </p:nvPr>
        </p:nvSpPr>
        <p:spPr>
          <a:xfrm>
            <a:off x="804875" y="1180000"/>
            <a:ext cx="6369000" cy="49785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b="0" sz="1600"/>
          </a:p>
          <a:p>
            <a:pPr indent="-330200" lvl="0" marL="457200" rtl="0" algn="l">
              <a:lnSpc>
                <a:spcPct val="100000"/>
              </a:lnSpc>
              <a:spcBef>
                <a:spcPts val="0"/>
              </a:spcBef>
              <a:spcAft>
                <a:spcPts val="0"/>
              </a:spcAft>
              <a:buSzPts val="1600"/>
              <a:buChar char="●"/>
            </a:pPr>
            <a:r>
              <a:rPr b="0" lang="en-US" sz="1600"/>
              <a:t>Effect of providers who took ANY training program</a:t>
            </a:r>
            <a:endParaRPr b="0" sz="1600"/>
          </a:p>
          <a:p>
            <a:pPr indent="0" lvl="0" marL="457200" rtl="0" algn="l">
              <a:lnSpc>
                <a:spcPct val="100000"/>
              </a:lnSpc>
              <a:spcBef>
                <a:spcPts val="0"/>
              </a:spcBef>
              <a:spcAft>
                <a:spcPts val="0"/>
              </a:spcAft>
              <a:buNone/>
            </a:pPr>
            <a:r>
              <a:rPr b="0" lang="en-US" sz="1600"/>
              <a:t>on the value of Honor Roll Metrics (i.e. efficiency metrics)</a:t>
            </a:r>
            <a:endParaRPr b="0" sz="1600">
              <a:solidFill>
                <a:schemeClr val="lt1"/>
              </a:solidFill>
            </a:endParaRPr>
          </a:p>
          <a:p>
            <a:pPr indent="0" lvl="0" marL="914400" rtl="0" algn="l">
              <a:lnSpc>
                <a:spcPct val="100000"/>
              </a:lnSpc>
              <a:spcBef>
                <a:spcPts val="0"/>
              </a:spcBef>
              <a:spcAft>
                <a:spcPts val="0"/>
              </a:spcAft>
              <a:buNone/>
            </a:pPr>
            <a:r>
              <a:t/>
            </a:r>
            <a:endParaRPr sz="1600">
              <a:solidFill>
                <a:schemeClr val="lt1"/>
              </a:solidFill>
            </a:endParaRPr>
          </a:p>
          <a:p>
            <a:pPr indent="-330200" lvl="0" marL="457200" rtl="0" algn="l">
              <a:lnSpc>
                <a:spcPct val="100000"/>
              </a:lnSpc>
              <a:spcBef>
                <a:spcPts val="0"/>
              </a:spcBef>
              <a:spcAft>
                <a:spcPts val="0"/>
              </a:spcAft>
              <a:buSzPts val="1600"/>
              <a:buChar char="●"/>
            </a:pPr>
            <a:r>
              <a:rPr b="0" lang="en-US" sz="1600"/>
              <a:t>Significant within-group changes noted for:</a:t>
            </a:r>
            <a:endParaRPr b="0" sz="1600"/>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Time in Clinical Review per Appointment</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In Basket Messages Received per Day</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Time in Notes per Appointment</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Time in Orders per appointment</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Progress Note Length (after 6+ months)</a:t>
            </a:r>
            <a:endParaRPr sz="1600">
              <a:solidFill>
                <a:schemeClr val="lt1"/>
              </a:solidFill>
            </a:endParaRPr>
          </a:p>
          <a:p>
            <a:pPr indent="0" lvl="0" marL="914400" rtl="0" algn="l">
              <a:lnSpc>
                <a:spcPct val="100000"/>
              </a:lnSpc>
              <a:spcBef>
                <a:spcPts val="0"/>
              </a:spcBef>
              <a:spcAft>
                <a:spcPts val="0"/>
              </a:spcAft>
              <a:buNone/>
            </a:pPr>
            <a:r>
              <a:t/>
            </a:r>
            <a:endParaRPr sz="1600">
              <a:solidFill>
                <a:schemeClr val="lt1"/>
              </a:solidFill>
            </a:endParaRPr>
          </a:p>
          <a:p>
            <a:pPr indent="-330200" lvl="0" marL="457200" rtl="0" algn="l">
              <a:lnSpc>
                <a:spcPct val="100000"/>
              </a:lnSpc>
              <a:spcBef>
                <a:spcPts val="0"/>
              </a:spcBef>
              <a:spcAft>
                <a:spcPts val="0"/>
              </a:spcAft>
              <a:buSzPts val="1600"/>
              <a:buChar char="●"/>
            </a:pPr>
            <a:r>
              <a:rPr b="0" lang="en-US" sz="1600"/>
              <a:t>No significant change:</a:t>
            </a:r>
            <a:endParaRPr b="0" sz="1600"/>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Time in In Basket per Appointment</a:t>
            </a:r>
            <a:endParaRPr sz="1600">
              <a:solidFill>
                <a:schemeClr val="lt1"/>
              </a:solidFill>
            </a:endParaRPr>
          </a:p>
          <a:p>
            <a:pPr indent="-330200" lvl="1" marL="914400" rtl="0" algn="l">
              <a:lnSpc>
                <a:spcPct val="100000"/>
              </a:lnSpc>
              <a:spcBef>
                <a:spcPts val="0"/>
              </a:spcBef>
              <a:spcAft>
                <a:spcPts val="0"/>
              </a:spcAft>
              <a:buClr>
                <a:schemeClr val="lt1"/>
              </a:buClr>
              <a:buSzPts val="1600"/>
              <a:buChar char="○"/>
            </a:pPr>
            <a:r>
              <a:rPr lang="en-US" sz="1600">
                <a:solidFill>
                  <a:schemeClr val="lt1"/>
                </a:solidFill>
              </a:rPr>
              <a:t>Unchanged Defaults from Preferences List</a:t>
            </a:r>
            <a:endParaRPr sz="1600">
              <a:solidFill>
                <a:schemeClr val="lt1"/>
              </a:solidFill>
            </a:endParaRPr>
          </a:p>
        </p:txBody>
      </p:sp>
      <p:pic>
        <p:nvPicPr>
          <p:cNvPr id="296" name="Google Shape;296;p9"/>
          <p:cNvPicPr preferRelativeResize="0"/>
          <p:nvPr/>
        </p:nvPicPr>
        <p:blipFill>
          <a:blip r:embed="rId3">
            <a:alphaModFix/>
          </a:blip>
          <a:stretch>
            <a:fillRect/>
          </a:stretch>
        </p:blipFill>
        <p:spPr>
          <a:xfrm>
            <a:off x="7326275" y="957943"/>
            <a:ext cx="4713325" cy="52104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1"/>
          <p:cNvSpPr txBox="1"/>
          <p:nvPr>
            <p:ph idx="1" type="body"/>
          </p:nvPr>
        </p:nvSpPr>
        <p:spPr>
          <a:xfrm>
            <a:off x="804863" y="315006"/>
            <a:ext cx="11038800" cy="490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sz="3000"/>
              <a:t>Key Findings</a:t>
            </a:r>
            <a:endParaRPr sz="3000"/>
          </a:p>
        </p:txBody>
      </p:sp>
      <p:sp>
        <p:nvSpPr>
          <p:cNvPr id="302" name="Google Shape;302;p11"/>
          <p:cNvSpPr txBox="1"/>
          <p:nvPr/>
        </p:nvSpPr>
        <p:spPr>
          <a:xfrm>
            <a:off x="656850" y="973725"/>
            <a:ext cx="10878300" cy="23085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1200"/>
              </a:spcBef>
              <a:spcAft>
                <a:spcPts val="0"/>
              </a:spcAft>
              <a:buClr>
                <a:schemeClr val="lt1"/>
              </a:buClr>
              <a:buSzPts val="1800"/>
              <a:buFont typeface="Arial"/>
              <a:buChar char="●"/>
            </a:pPr>
            <a:r>
              <a:rPr b="1" lang="en-US" sz="1800">
                <a:solidFill>
                  <a:srgbClr val="EA9999"/>
                </a:solidFill>
              </a:rPr>
              <a:t>Statistically Significant Improvements:</a:t>
            </a:r>
            <a:r>
              <a:rPr lang="en-US" sz="1800">
                <a:solidFill>
                  <a:schemeClr val="lt1"/>
                </a:solidFill>
              </a:rPr>
              <a:t>  </a:t>
            </a:r>
            <a:r>
              <a:rPr lang="en-US" sz="1600">
                <a:solidFill>
                  <a:schemeClr val="lt1"/>
                </a:solidFill>
              </a:rPr>
              <a:t>Training programs at OSUWMC are linked to measurable gains in EHR efficiency, especially in documentation (shorter progress notes, reduced time in notes) and inbox management.</a:t>
            </a:r>
            <a:endParaRPr sz="1600">
              <a:solidFill>
                <a:schemeClr val="dk1"/>
              </a:solidFill>
            </a:endParaRPr>
          </a:p>
          <a:p>
            <a:pPr indent="-342900" lvl="0" marL="457200" rtl="0" algn="l">
              <a:lnSpc>
                <a:spcPct val="115000"/>
              </a:lnSpc>
              <a:spcBef>
                <a:spcPts val="1000"/>
              </a:spcBef>
              <a:spcAft>
                <a:spcPts val="0"/>
              </a:spcAft>
              <a:buClr>
                <a:schemeClr val="lt1"/>
              </a:buClr>
              <a:buSzPts val="1800"/>
              <a:buChar char="●"/>
            </a:pPr>
            <a:r>
              <a:rPr b="1" lang="en-US" sz="1800">
                <a:solidFill>
                  <a:srgbClr val="EA9999"/>
                </a:solidFill>
              </a:rPr>
              <a:t>Targeted Training Yields Strongest Results:</a:t>
            </a:r>
            <a:r>
              <a:rPr lang="en-US" sz="1800">
                <a:solidFill>
                  <a:schemeClr val="lt1"/>
                </a:solidFill>
              </a:rPr>
              <a:t>  </a:t>
            </a:r>
            <a:r>
              <a:rPr lang="en-US" sz="1600">
                <a:solidFill>
                  <a:schemeClr val="lt1"/>
                </a:solidFill>
              </a:rPr>
              <a:t>Efficiency gains are most pronounced when training emphasizes personalization and SmartTools; some metrics (e.g., clinical review efficiency) show improvement after several months, indicating a learning curve.</a:t>
            </a:r>
            <a:endParaRPr sz="1600">
              <a:solidFill>
                <a:schemeClr val="lt1"/>
              </a:solidFill>
            </a:endParaRPr>
          </a:p>
          <a:p>
            <a:pPr indent="0" lvl="0" marL="0" marR="0" rtl="0" algn="l">
              <a:lnSpc>
                <a:spcPct val="115000"/>
              </a:lnSpc>
              <a:spcBef>
                <a:spcPts val="1000"/>
              </a:spcBef>
              <a:spcAft>
                <a:spcPts val="1000"/>
              </a:spcAft>
              <a:buNone/>
            </a:pPr>
            <a:r>
              <a:t/>
            </a:r>
            <a:endParaRPr b="0" i="0" sz="1400" u="none" cap="none" strike="noStrike">
              <a:solidFill>
                <a:schemeClr val="lt1"/>
              </a:solidFill>
              <a:latin typeface="Arial"/>
              <a:ea typeface="Arial"/>
              <a:cs typeface="Arial"/>
              <a:sym typeface="Arial"/>
            </a:endParaRPr>
          </a:p>
        </p:txBody>
      </p:sp>
      <p:sp>
        <p:nvSpPr>
          <p:cNvPr id="303" name="Google Shape;303;p11"/>
          <p:cNvSpPr txBox="1"/>
          <p:nvPr/>
        </p:nvSpPr>
        <p:spPr>
          <a:xfrm>
            <a:off x="656850" y="2978075"/>
            <a:ext cx="7470000" cy="2347200"/>
          </a:xfrm>
          <a:prstGeom prst="rect">
            <a:avLst/>
          </a:prstGeom>
          <a:noFill/>
          <a:ln>
            <a:noFill/>
          </a:ln>
        </p:spPr>
        <p:txBody>
          <a:bodyPr anchorCtr="0" anchor="t" bIns="91425" lIns="91425" spcFirstLastPara="1" rIns="91425" wrap="square" tIns="91425">
            <a:spAutoFit/>
          </a:bodyPr>
          <a:lstStyle/>
          <a:p>
            <a:pPr indent="-342900" lvl="0" marL="457200" rtl="0" algn="just">
              <a:lnSpc>
                <a:spcPct val="115000"/>
              </a:lnSpc>
              <a:spcBef>
                <a:spcPts val="0"/>
              </a:spcBef>
              <a:spcAft>
                <a:spcPts val="0"/>
              </a:spcAft>
              <a:buClr>
                <a:schemeClr val="lt1"/>
              </a:buClr>
              <a:buSzPts val="1800"/>
              <a:buChar char="●"/>
            </a:pPr>
            <a:r>
              <a:rPr b="1" lang="en-US" sz="1800">
                <a:solidFill>
                  <a:srgbClr val="EA9999"/>
                </a:solidFill>
              </a:rPr>
              <a:t>Nuanced Outcomes:</a:t>
            </a:r>
            <a:r>
              <a:rPr b="1" lang="en-US" sz="1800">
                <a:solidFill>
                  <a:schemeClr val="lt1"/>
                </a:solidFill>
              </a:rPr>
              <a:t>  </a:t>
            </a:r>
            <a:r>
              <a:rPr lang="en-US" sz="1600">
                <a:solidFill>
                  <a:schemeClr val="lt1"/>
                </a:solidFill>
              </a:rPr>
              <a:t>Not all metrics improved equally. For example, trained providers spent more time in In Basket per appointment, which may reflect higher engagement or message volume, rather than inefficiency.</a:t>
            </a:r>
            <a:endParaRPr sz="1600">
              <a:solidFill>
                <a:schemeClr val="lt1"/>
              </a:solidFill>
            </a:endParaRPr>
          </a:p>
          <a:p>
            <a:pPr indent="-342900" lvl="0" marL="457200" rtl="0" algn="just">
              <a:lnSpc>
                <a:spcPct val="115000"/>
              </a:lnSpc>
              <a:spcBef>
                <a:spcPts val="1000"/>
              </a:spcBef>
              <a:spcAft>
                <a:spcPts val="1000"/>
              </a:spcAft>
              <a:buClr>
                <a:schemeClr val="lt1"/>
              </a:buClr>
              <a:buSzPts val="1800"/>
              <a:buChar char="●"/>
            </a:pPr>
            <a:r>
              <a:rPr b="1" lang="en-US" sz="1800">
                <a:solidFill>
                  <a:srgbClr val="EA9999"/>
                </a:solidFill>
              </a:rPr>
              <a:t>Demographic and Specialty insights:</a:t>
            </a:r>
            <a:r>
              <a:rPr lang="en-US" sz="1900">
                <a:solidFill>
                  <a:schemeClr val="lt1"/>
                </a:solidFill>
              </a:rPr>
              <a:t> </a:t>
            </a:r>
            <a:r>
              <a:rPr lang="en-US" sz="1800">
                <a:solidFill>
                  <a:schemeClr val="lt1"/>
                </a:solidFill>
              </a:rPr>
              <a:t> </a:t>
            </a:r>
            <a:r>
              <a:rPr lang="en-US" sz="1600">
                <a:solidFill>
                  <a:schemeClr val="lt1"/>
                </a:solidFill>
              </a:rPr>
              <a:t>Certified Nurse Practitioners (CNPs) and Internal Medicine providers are the most engaged in training; Emergency Medicine is underrepresented, presenting an opportunity for targeted outreach. </a:t>
            </a:r>
            <a:endParaRPr/>
          </a:p>
        </p:txBody>
      </p:sp>
      <p:pic>
        <p:nvPicPr>
          <p:cNvPr id="304" name="Google Shape;304;p11"/>
          <p:cNvPicPr preferRelativeResize="0"/>
          <p:nvPr/>
        </p:nvPicPr>
        <p:blipFill>
          <a:blip r:embed="rId3">
            <a:alphaModFix/>
          </a:blip>
          <a:stretch>
            <a:fillRect/>
          </a:stretch>
        </p:blipFill>
        <p:spPr>
          <a:xfrm>
            <a:off x="8493850" y="3282225"/>
            <a:ext cx="3013751" cy="1908475"/>
          </a:xfrm>
          <a:prstGeom prst="rect">
            <a:avLst/>
          </a:prstGeom>
          <a:noFill/>
          <a:ln cap="flat" cmpd="sng" w="9525">
            <a:solidFill>
              <a:schemeClr val="lt1"/>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12"/>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Recommendations and Next Steps</a:t>
            </a:r>
            <a:endParaRPr/>
          </a:p>
        </p:txBody>
      </p:sp>
      <p:sp>
        <p:nvSpPr>
          <p:cNvPr id="310" name="Google Shape;310;p12"/>
          <p:cNvSpPr txBox="1"/>
          <p:nvPr/>
        </p:nvSpPr>
        <p:spPr>
          <a:xfrm>
            <a:off x="6357625" y="902650"/>
            <a:ext cx="5486100" cy="517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lang="en-US" sz="1500">
                <a:solidFill>
                  <a:srgbClr val="EA9999"/>
                </a:solidFill>
              </a:rPr>
              <a:t>Next Steps</a:t>
            </a:r>
            <a:endParaRPr b="1" i="0" sz="1900" u="none" cap="none" strike="noStrike">
              <a:solidFill>
                <a:srgbClr val="EA9999"/>
              </a:solidFill>
              <a:latin typeface="Arial"/>
              <a:ea typeface="Arial"/>
              <a:cs typeface="Arial"/>
              <a:sym typeface="Arial"/>
            </a:endParaRPr>
          </a:p>
          <a:p>
            <a:pPr indent="-330200" lvl="0" marL="457200" marR="0" rtl="0" algn="l">
              <a:lnSpc>
                <a:spcPct val="115000"/>
              </a:lnSpc>
              <a:spcBef>
                <a:spcPts val="1200"/>
              </a:spcBef>
              <a:spcAft>
                <a:spcPts val="0"/>
              </a:spcAft>
              <a:buClr>
                <a:schemeClr val="lt1"/>
              </a:buClr>
              <a:buSzPts val="1600"/>
              <a:buFont typeface="Arial"/>
              <a:buChar char="●"/>
            </a:pPr>
            <a:r>
              <a:rPr b="1" lang="en-US" sz="1600">
                <a:solidFill>
                  <a:schemeClr val="lt1"/>
                </a:solidFill>
              </a:rPr>
              <a:t>Investigate Root Causes for Stagnant Metrics: </a:t>
            </a:r>
            <a:r>
              <a:rPr lang="en-US" sz="1300">
                <a:solidFill>
                  <a:schemeClr val="lt1"/>
                </a:solidFill>
              </a:rPr>
              <a:t>Conduct</a:t>
            </a:r>
            <a:r>
              <a:rPr lang="en-US" sz="1300">
                <a:solidFill>
                  <a:schemeClr val="lt1"/>
                </a:solidFill>
              </a:rPr>
              <a:t> targeted analysis on “Time in In Basket per Appointment” and “</a:t>
            </a:r>
            <a:r>
              <a:rPr lang="en-US" sz="1300">
                <a:solidFill>
                  <a:schemeClr val="lt1"/>
                </a:solidFill>
              </a:rPr>
              <a:t>Unchanged Defaults from Preferences List (Orders with unchanged defaults)” to identify workflow barriers, training gaps, or system design issues.</a:t>
            </a:r>
            <a:endParaRPr sz="1300">
              <a:solidFill>
                <a:schemeClr val="lt1"/>
              </a:solidFill>
            </a:endParaRPr>
          </a:p>
          <a:p>
            <a:pPr indent="-323850" lvl="0" marL="457200" marR="0" rtl="0" algn="l">
              <a:lnSpc>
                <a:spcPct val="115000"/>
              </a:lnSpc>
              <a:spcBef>
                <a:spcPts val="1200"/>
              </a:spcBef>
              <a:spcAft>
                <a:spcPts val="0"/>
              </a:spcAft>
              <a:buClr>
                <a:schemeClr val="lt1"/>
              </a:buClr>
              <a:buSzPts val="1500"/>
              <a:buFont typeface="Arial"/>
              <a:buChar char="●"/>
            </a:pPr>
            <a:r>
              <a:rPr b="1" lang="en-US" sz="1600">
                <a:solidFill>
                  <a:schemeClr val="lt1"/>
                </a:solidFill>
              </a:rPr>
              <a:t>Obtain Provider Feedback:</a:t>
            </a:r>
            <a:r>
              <a:rPr lang="en-US" sz="1600">
                <a:solidFill>
                  <a:schemeClr val="lt1"/>
                </a:solidFill>
              </a:rPr>
              <a:t> </a:t>
            </a:r>
            <a:r>
              <a:rPr lang="en-US" sz="1300">
                <a:solidFill>
                  <a:schemeClr val="lt1"/>
                </a:solidFill>
              </a:rPr>
              <a:t>Perform prescriptive analysis to assess provider perceptions on training programs and EHR efficiency to  enhance provider engagement, ensuring future offerings are both data-driven and responsive to provider needs.</a:t>
            </a:r>
            <a:endParaRPr sz="1300">
              <a:solidFill>
                <a:schemeClr val="lt1"/>
              </a:solidFill>
            </a:endParaRPr>
          </a:p>
          <a:p>
            <a:pPr indent="-323850" lvl="0" marL="457200" marR="0" rtl="0" algn="l">
              <a:lnSpc>
                <a:spcPct val="115000"/>
              </a:lnSpc>
              <a:spcBef>
                <a:spcPts val="1200"/>
              </a:spcBef>
              <a:spcAft>
                <a:spcPts val="0"/>
              </a:spcAft>
              <a:buClr>
                <a:schemeClr val="lt1"/>
              </a:buClr>
              <a:buSzPts val="1500"/>
              <a:buFont typeface="Arial"/>
              <a:buChar char="●"/>
            </a:pPr>
            <a:r>
              <a:rPr b="1" lang="en-US" sz="1600">
                <a:solidFill>
                  <a:schemeClr val="lt1"/>
                </a:solidFill>
              </a:rPr>
              <a:t>Incorporate </a:t>
            </a:r>
            <a:r>
              <a:rPr b="1" lang="en-US" sz="1600">
                <a:solidFill>
                  <a:schemeClr val="lt1"/>
                </a:solidFill>
              </a:rPr>
              <a:t>Additional</a:t>
            </a:r>
            <a:r>
              <a:rPr b="1" lang="en-US" sz="1600">
                <a:solidFill>
                  <a:schemeClr val="lt1"/>
                </a:solidFill>
              </a:rPr>
              <a:t> Historical Data:</a:t>
            </a:r>
            <a:r>
              <a:rPr lang="en-US" sz="1600">
                <a:solidFill>
                  <a:schemeClr val="lt1"/>
                </a:solidFill>
              </a:rPr>
              <a:t> </a:t>
            </a:r>
            <a:r>
              <a:rPr lang="en-US" sz="1300">
                <a:solidFill>
                  <a:schemeClr val="lt1"/>
                </a:solidFill>
              </a:rPr>
              <a:t>Accurately assign provider training status and analyze impact of </a:t>
            </a:r>
            <a:r>
              <a:rPr lang="en-US" sz="1300">
                <a:solidFill>
                  <a:schemeClr val="lt1"/>
                </a:solidFill>
              </a:rPr>
              <a:t>multiple</a:t>
            </a:r>
            <a:r>
              <a:rPr lang="en-US" sz="1300">
                <a:solidFill>
                  <a:schemeClr val="lt1"/>
                </a:solidFill>
              </a:rPr>
              <a:t> trainings on efficiency.</a:t>
            </a:r>
            <a:endParaRPr sz="1300">
              <a:solidFill>
                <a:schemeClr val="lt1"/>
              </a:solidFill>
            </a:endParaRPr>
          </a:p>
          <a:p>
            <a:pPr indent="-323850" lvl="0" marL="457200" marR="0" rtl="0" algn="l">
              <a:lnSpc>
                <a:spcPct val="115000"/>
              </a:lnSpc>
              <a:spcBef>
                <a:spcPts val="1200"/>
              </a:spcBef>
              <a:spcAft>
                <a:spcPts val="0"/>
              </a:spcAft>
              <a:buClr>
                <a:schemeClr val="lt1"/>
              </a:buClr>
              <a:buSzPts val="1500"/>
              <a:buFont typeface="Arial"/>
              <a:buChar char="●"/>
            </a:pPr>
            <a:r>
              <a:rPr b="1" lang="en-US" sz="1600">
                <a:solidFill>
                  <a:schemeClr val="lt1"/>
                </a:solidFill>
              </a:rPr>
              <a:t>Partner with Finance and Operations </a:t>
            </a:r>
            <a:r>
              <a:rPr b="1" lang="en-US" sz="1500">
                <a:solidFill>
                  <a:schemeClr val="lt1"/>
                </a:solidFill>
              </a:rPr>
              <a:t>Departments:</a:t>
            </a:r>
            <a:r>
              <a:rPr lang="en-US">
                <a:solidFill>
                  <a:schemeClr val="lt1"/>
                </a:solidFill>
              </a:rPr>
              <a:t> </a:t>
            </a:r>
            <a:r>
              <a:rPr lang="en-US" sz="1500">
                <a:solidFill>
                  <a:schemeClr val="lt1"/>
                </a:solidFill>
              </a:rPr>
              <a:t> </a:t>
            </a:r>
            <a:r>
              <a:rPr lang="en-US" sz="1300">
                <a:solidFill>
                  <a:schemeClr val="lt1"/>
                </a:solidFill>
              </a:rPr>
              <a:t>Quantify</a:t>
            </a:r>
            <a:r>
              <a:rPr lang="en-US" sz="1300">
                <a:solidFill>
                  <a:schemeClr val="lt1"/>
                </a:solidFill>
              </a:rPr>
              <a:t> efficiency savings through revenue from increased patient capacity and Epic rebates tied to EPIC Honor Roll performance.</a:t>
            </a:r>
            <a:endParaRPr sz="1300">
              <a:solidFill>
                <a:schemeClr val="lt1"/>
              </a:solidFill>
            </a:endParaRPr>
          </a:p>
          <a:p>
            <a:pPr indent="0" lvl="0" marL="457200" marR="0" rtl="0" algn="l">
              <a:lnSpc>
                <a:spcPct val="115000"/>
              </a:lnSpc>
              <a:spcBef>
                <a:spcPts val="0"/>
              </a:spcBef>
              <a:spcAft>
                <a:spcPts val="0"/>
              </a:spcAft>
              <a:buNone/>
            </a:pPr>
            <a:r>
              <a:t/>
            </a:r>
            <a:endParaRPr b="0" i="0" sz="15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11" name="Google Shape;311;p12"/>
          <p:cNvSpPr txBox="1"/>
          <p:nvPr/>
        </p:nvSpPr>
        <p:spPr>
          <a:xfrm>
            <a:off x="389950" y="902650"/>
            <a:ext cx="5486100" cy="51711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sz="1500">
                <a:solidFill>
                  <a:srgbClr val="EA9999"/>
                </a:solidFill>
              </a:rPr>
              <a:t>Recommendations</a:t>
            </a:r>
            <a:endParaRPr b="1" sz="1500">
              <a:solidFill>
                <a:srgbClr val="EA9999"/>
              </a:solidFill>
            </a:endParaRPr>
          </a:p>
          <a:p>
            <a:pPr indent="0" lvl="0" marL="457200" rtl="0" algn="l">
              <a:lnSpc>
                <a:spcPct val="115000"/>
              </a:lnSpc>
              <a:spcBef>
                <a:spcPts val="0"/>
              </a:spcBef>
              <a:spcAft>
                <a:spcPts val="0"/>
              </a:spcAft>
              <a:buNone/>
            </a:pPr>
            <a:r>
              <a:t/>
            </a:r>
            <a:endParaRPr b="1" sz="700">
              <a:solidFill>
                <a:srgbClr val="EA9999"/>
              </a:solidFill>
            </a:endParaRPr>
          </a:p>
          <a:p>
            <a:pPr indent="-323850" lvl="0" marL="457200" rtl="0" algn="l">
              <a:lnSpc>
                <a:spcPct val="115000"/>
              </a:lnSpc>
              <a:spcBef>
                <a:spcPts val="0"/>
              </a:spcBef>
              <a:spcAft>
                <a:spcPts val="0"/>
              </a:spcAft>
              <a:buClr>
                <a:schemeClr val="lt1"/>
              </a:buClr>
              <a:buSzPts val="1500"/>
              <a:buChar char="●"/>
            </a:pPr>
            <a:r>
              <a:rPr b="1" lang="en-US" sz="1600">
                <a:solidFill>
                  <a:schemeClr val="lt1"/>
                </a:solidFill>
              </a:rPr>
              <a:t>Prioritize High Impact Specialties:</a:t>
            </a:r>
            <a:r>
              <a:rPr b="1" lang="en-US" sz="1500">
                <a:solidFill>
                  <a:schemeClr val="lt1"/>
                </a:solidFill>
              </a:rPr>
              <a:t> </a:t>
            </a:r>
            <a:r>
              <a:rPr lang="en-US" sz="1300">
                <a:solidFill>
                  <a:schemeClr val="lt1"/>
                </a:solidFill>
              </a:rPr>
              <a:t>Focus on future training on Honor Roll Specialities to maximize institutional benefit.</a:t>
            </a:r>
            <a:endParaRPr sz="1300">
              <a:solidFill>
                <a:schemeClr val="lt1"/>
              </a:solidFill>
            </a:endParaRPr>
          </a:p>
          <a:p>
            <a:pPr indent="0" lvl="0" marL="914400" rtl="0" algn="l">
              <a:lnSpc>
                <a:spcPct val="115000"/>
              </a:lnSpc>
              <a:spcBef>
                <a:spcPts val="0"/>
              </a:spcBef>
              <a:spcAft>
                <a:spcPts val="0"/>
              </a:spcAft>
              <a:buNone/>
            </a:pPr>
            <a:r>
              <a:t/>
            </a:r>
            <a:endParaRPr sz="10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600">
                <a:solidFill>
                  <a:schemeClr val="lt1"/>
                </a:solidFill>
              </a:rPr>
              <a:t>Engage Underrepresented Specialties:</a:t>
            </a:r>
            <a:r>
              <a:rPr b="1" lang="en-US" sz="1500">
                <a:solidFill>
                  <a:schemeClr val="lt1"/>
                </a:solidFill>
              </a:rPr>
              <a:t>  </a:t>
            </a:r>
            <a:r>
              <a:rPr lang="en-US" sz="1300">
                <a:solidFill>
                  <a:schemeClr val="lt1"/>
                </a:solidFill>
              </a:rPr>
              <a:t>Develop specialty-specific modules and outreach for less-engaged specialities.</a:t>
            </a:r>
            <a:endParaRPr sz="1300">
              <a:solidFill>
                <a:schemeClr val="lt1"/>
              </a:solidFill>
            </a:endParaRPr>
          </a:p>
          <a:p>
            <a:pPr indent="0" lvl="0" marL="914400" rtl="0" algn="l">
              <a:lnSpc>
                <a:spcPct val="115000"/>
              </a:lnSpc>
              <a:spcBef>
                <a:spcPts val="0"/>
              </a:spcBef>
              <a:spcAft>
                <a:spcPts val="0"/>
              </a:spcAft>
              <a:buNone/>
            </a:pPr>
            <a:r>
              <a:t/>
            </a:r>
            <a:endParaRPr sz="10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600">
                <a:solidFill>
                  <a:schemeClr val="lt1"/>
                </a:solidFill>
              </a:rPr>
              <a:t>Leverage Demographic Insights:</a:t>
            </a:r>
            <a:r>
              <a:rPr b="1" lang="en-US" sz="1500">
                <a:solidFill>
                  <a:schemeClr val="lt1"/>
                </a:solidFill>
              </a:rPr>
              <a:t> </a:t>
            </a:r>
            <a:r>
              <a:rPr lang="en-US" sz="1300">
                <a:solidFill>
                  <a:schemeClr val="lt1"/>
                </a:solidFill>
              </a:rPr>
              <a:t>Increase engagement by aligning training materials and communications with the predominantly female provider workforce.</a:t>
            </a:r>
            <a:endParaRPr sz="1300">
              <a:solidFill>
                <a:schemeClr val="lt1"/>
              </a:solidFill>
            </a:endParaRPr>
          </a:p>
          <a:p>
            <a:pPr indent="0" lvl="0" marL="457200" rtl="0" algn="l">
              <a:lnSpc>
                <a:spcPct val="115000"/>
              </a:lnSpc>
              <a:spcBef>
                <a:spcPts val="0"/>
              </a:spcBef>
              <a:spcAft>
                <a:spcPts val="0"/>
              </a:spcAft>
              <a:buNone/>
            </a:pPr>
            <a:r>
              <a:t/>
            </a:r>
            <a:endParaRPr sz="1300">
              <a:solidFill>
                <a:schemeClr val="lt1"/>
              </a:solidFill>
            </a:endParaRPr>
          </a:p>
          <a:p>
            <a:pPr indent="-311150" lvl="0" marL="457200" rtl="0" algn="l">
              <a:lnSpc>
                <a:spcPct val="115000"/>
              </a:lnSpc>
              <a:spcBef>
                <a:spcPts val="0"/>
              </a:spcBef>
              <a:spcAft>
                <a:spcPts val="0"/>
              </a:spcAft>
              <a:buClr>
                <a:schemeClr val="lt1"/>
              </a:buClr>
              <a:buSzPts val="1300"/>
              <a:buChar char="●"/>
            </a:pPr>
            <a:r>
              <a:rPr b="1" lang="en-US" sz="1600">
                <a:solidFill>
                  <a:schemeClr val="lt1"/>
                </a:solidFill>
              </a:rPr>
              <a:t>Deepen</a:t>
            </a:r>
            <a:r>
              <a:rPr b="1" lang="en-US" sz="1600">
                <a:solidFill>
                  <a:schemeClr val="lt1"/>
                </a:solidFill>
              </a:rPr>
              <a:t> Analysis To Enrich Insights:</a:t>
            </a:r>
            <a:r>
              <a:rPr b="1" lang="en-US">
                <a:solidFill>
                  <a:schemeClr val="lt1"/>
                </a:solidFill>
              </a:rPr>
              <a:t> </a:t>
            </a:r>
            <a:r>
              <a:rPr lang="en-US" sz="1300">
                <a:solidFill>
                  <a:schemeClr val="lt1"/>
                </a:solidFill>
              </a:rPr>
              <a:t>Update “trained” provider definitions to include prior training and use provider feedback to tailor future programs.</a:t>
            </a:r>
            <a:endParaRPr sz="1300">
              <a:solidFill>
                <a:schemeClr val="lt1"/>
              </a:solidFill>
            </a:endParaRPr>
          </a:p>
          <a:p>
            <a:pPr indent="0" lvl="0" marL="914400" rtl="0" algn="l">
              <a:lnSpc>
                <a:spcPct val="115000"/>
              </a:lnSpc>
              <a:spcBef>
                <a:spcPts val="0"/>
              </a:spcBef>
              <a:spcAft>
                <a:spcPts val="0"/>
              </a:spcAft>
              <a:buNone/>
            </a:pPr>
            <a:r>
              <a:t/>
            </a:r>
            <a:endParaRPr sz="10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US" sz="1600">
                <a:solidFill>
                  <a:schemeClr val="lt1"/>
                </a:solidFill>
              </a:rPr>
              <a:t>Monitor &amp; Adjust:</a:t>
            </a:r>
            <a:r>
              <a:rPr b="1" lang="en-US" sz="1500">
                <a:solidFill>
                  <a:schemeClr val="lt1"/>
                </a:solidFill>
              </a:rPr>
              <a:t>  </a:t>
            </a:r>
            <a:r>
              <a:rPr lang="en-US" sz="1300">
                <a:solidFill>
                  <a:schemeClr val="lt1"/>
                </a:solidFill>
              </a:rPr>
              <a:t>Continue monitoring providers’ efficiencies pre and post </a:t>
            </a:r>
            <a:r>
              <a:rPr lang="en-US" sz="1300">
                <a:solidFill>
                  <a:schemeClr val="lt1"/>
                </a:solidFill>
              </a:rPr>
              <a:t>training</a:t>
            </a:r>
            <a:r>
              <a:rPr lang="en-US" sz="1300">
                <a:solidFill>
                  <a:schemeClr val="lt1"/>
                </a:solidFill>
              </a:rPr>
              <a:t> data  to evaluate the impact of training adjustments.  Use findings to refine and optimize training programs.</a:t>
            </a:r>
            <a:r>
              <a:rPr lang="en-US" sz="1100">
                <a:solidFill>
                  <a:schemeClr val="lt1"/>
                </a:solidFill>
              </a:rPr>
              <a:t> </a:t>
            </a:r>
            <a:endParaRPr sz="1100">
              <a:solidFill>
                <a:schemeClr val="lt1"/>
              </a:solidFill>
            </a:endParaRPr>
          </a:p>
          <a:p>
            <a:pPr indent="0" lvl="0" marL="457200" rtl="0" algn="l">
              <a:lnSpc>
                <a:spcPct val="115000"/>
              </a:lnSpc>
              <a:spcBef>
                <a:spcPts val="0"/>
              </a:spcBef>
              <a:spcAft>
                <a:spcPts val="0"/>
              </a:spcAft>
              <a:buNone/>
            </a:pPr>
            <a:r>
              <a:t/>
            </a:r>
            <a:endParaRPr sz="13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33d46f7f902_1_5"/>
          <p:cNvSpPr txBox="1"/>
          <p:nvPr>
            <p:ph idx="1" type="body"/>
          </p:nvPr>
        </p:nvSpPr>
        <p:spPr>
          <a:xfrm>
            <a:off x="804863" y="315006"/>
            <a:ext cx="11038800" cy="4905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a:t>Additional Takeaways</a:t>
            </a:r>
            <a:endParaRPr/>
          </a:p>
        </p:txBody>
      </p:sp>
      <p:sp>
        <p:nvSpPr>
          <p:cNvPr id="318" name="Google Shape;318;g33d46f7f902_1_5"/>
          <p:cNvSpPr txBox="1"/>
          <p:nvPr/>
        </p:nvSpPr>
        <p:spPr>
          <a:xfrm>
            <a:off x="4675575" y="1225950"/>
            <a:ext cx="6870300" cy="48843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lnSpc>
                <a:spcPct val="115000"/>
              </a:lnSpc>
              <a:spcBef>
                <a:spcPts val="600"/>
              </a:spcBef>
              <a:spcAft>
                <a:spcPts val="0"/>
              </a:spcAft>
              <a:buClr>
                <a:schemeClr val="lt1"/>
              </a:buClr>
              <a:buSzPts val="1800"/>
              <a:buChar char="●"/>
            </a:pPr>
            <a:r>
              <a:rPr b="1" lang="en-US" sz="1800">
                <a:solidFill>
                  <a:srgbClr val="EA9999"/>
                </a:solidFill>
              </a:rPr>
              <a:t>Detect Provider Burnout Through EHR Metrics: </a:t>
            </a:r>
            <a:r>
              <a:rPr lang="en-US" sz="1700">
                <a:solidFill>
                  <a:schemeClr val="lt1"/>
                </a:solidFill>
              </a:rPr>
              <a:t>Leverage Signal data to </a:t>
            </a:r>
            <a:r>
              <a:rPr lang="en-US" sz="1700">
                <a:solidFill>
                  <a:schemeClr val="lt1"/>
                </a:solidFill>
              </a:rPr>
              <a:t>identify</a:t>
            </a:r>
            <a:r>
              <a:rPr lang="en-US" sz="1700">
                <a:solidFill>
                  <a:schemeClr val="lt1"/>
                </a:solidFill>
              </a:rPr>
              <a:t> potential burnout indicators like "Time Outside Scheduled Hours," "Pajama Time" (after-hours EHR usage), and "Time on Unscheduled Days." These metrics—when correlated with workload patterns (e.g., In Basket volume)—could flag at-risk providers for targeted support interventions.</a:t>
            </a:r>
            <a:endParaRPr sz="1700">
              <a:solidFill>
                <a:schemeClr val="lt1"/>
              </a:solidFill>
            </a:endParaRPr>
          </a:p>
          <a:p>
            <a:pPr indent="-342900" lvl="0" marL="457200" rtl="0" algn="l">
              <a:lnSpc>
                <a:spcPct val="115000"/>
              </a:lnSpc>
              <a:spcBef>
                <a:spcPts val="1000"/>
              </a:spcBef>
              <a:spcAft>
                <a:spcPts val="0"/>
              </a:spcAft>
              <a:buClr>
                <a:schemeClr val="lt1"/>
              </a:buClr>
              <a:buSzPts val="1800"/>
              <a:buChar char="●"/>
            </a:pPr>
            <a:r>
              <a:rPr b="1" lang="en-US" sz="1800">
                <a:solidFill>
                  <a:srgbClr val="EA9999"/>
                </a:solidFill>
              </a:rPr>
              <a:t>Optimize Staffing Schedules Using Efficiency Trends:</a:t>
            </a:r>
            <a:r>
              <a:rPr lang="en-US" sz="1900">
                <a:solidFill>
                  <a:schemeClr val="lt1"/>
                </a:solidFill>
              </a:rPr>
              <a:t> </a:t>
            </a:r>
            <a:r>
              <a:rPr lang="en-US" sz="1700">
                <a:solidFill>
                  <a:schemeClr val="lt1"/>
                </a:solidFill>
              </a:rPr>
              <a:t>Analyze peak workload times (e.g., In Basket message surges) and specialty-specific efficiency patterns (e.g., chart review duration) to align staffing with demand. Predictive models can forecast high-volume periods, enabling proactive schedule adjustments that reduce burnout risk and improve workflow balance.</a:t>
            </a:r>
            <a:endParaRPr sz="1700">
              <a:solidFill>
                <a:schemeClr val="lt1"/>
              </a:solidFill>
            </a:endParaRPr>
          </a:p>
          <a:p>
            <a:pPr indent="0" lvl="0" marL="457200" marR="0" rtl="0" algn="l">
              <a:lnSpc>
                <a:spcPct val="115000"/>
              </a:lnSpc>
              <a:spcBef>
                <a:spcPts val="600"/>
              </a:spcBef>
              <a:spcAft>
                <a:spcPts val="0"/>
              </a:spcAft>
              <a:buNone/>
            </a:pPr>
            <a:br>
              <a:rPr b="0" i="0" lang="en-US" sz="1500" u="none" cap="none" strike="noStrike">
                <a:solidFill>
                  <a:schemeClr val="lt1"/>
                </a:solidFill>
                <a:latin typeface="Arial"/>
                <a:ea typeface="Arial"/>
                <a:cs typeface="Arial"/>
                <a:sym typeface="Arial"/>
              </a:rPr>
            </a:br>
            <a:endParaRPr b="0" i="0" sz="1500" u="none" cap="none" strike="noStrike">
              <a:solidFill>
                <a:schemeClr val="lt1"/>
              </a:solidFill>
              <a:latin typeface="Arial"/>
              <a:ea typeface="Arial"/>
              <a:cs typeface="Arial"/>
              <a:sym typeface="Arial"/>
            </a:endParaRPr>
          </a:p>
          <a:p>
            <a:pPr indent="0" lvl="0" marL="457200" marR="0" rtl="0" algn="l">
              <a:lnSpc>
                <a:spcPct val="115000"/>
              </a:lnSpc>
              <a:spcBef>
                <a:spcPts val="0"/>
              </a:spcBef>
              <a:spcAft>
                <a:spcPts val="0"/>
              </a:spcAft>
              <a:buNone/>
            </a:pPr>
            <a:r>
              <a:t/>
            </a:r>
            <a:endParaRPr b="0" i="0" sz="1500" u="none" cap="none" strike="noStrike">
              <a:solidFill>
                <a:schemeClr val="lt1"/>
              </a:solidFill>
              <a:latin typeface="Arial"/>
              <a:ea typeface="Arial"/>
              <a:cs typeface="Arial"/>
              <a:sym typeface="Arial"/>
            </a:endParaRPr>
          </a:p>
          <a:p>
            <a:pPr indent="0" lvl="0" marL="0" rtl="0" algn="l">
              <a:lnSpc>
                <a:spcPct val="115000"/>
              </a:lnSpc>
              <a:spcBef>
                <a:spcPts val="0"/>
              </a:spcBef>
              <a:spcAft>
                <a:spcPts val="0"/>
              </a:spcAft>
              <a:buNone/>
            </a:pPr>
            <a:r>
              <a:t/>
            </a:r>
            <a:endParaRPr b="1" sz="1800">
              <a:solidFill>
                <a:srgbClr val="EA9999"/>
              </a:solidFill>
            </a:endParaRPr>
          </a:p>
          <a:p>
            <a:pPr indent="0" lvl="0" marL="457200" rtl="0" algn="l">
              <a:lnSpc>
                <a:spcPct val="115000"/>
              </a:lnSpc>
              <a:spcBef>
                <a:spcPts val="0"/>
              </a:spcBef>
              <a:spcAft>
                <a:spcPts val="0"/>
              </a:spcAft>
              <a:buNone/>
            </a:pPr>
            <a:r>
              <a:t/>
            </a:r>
            <a:endParaRPr b="1" sz="1600">
              <a:solidFill>
                <a:srgbClr val="EA9999"/>
              </a:solidFill>
            </a:endParaRPr>
          </a:p>
          <a:p>
            <a:pPr indent="0" lvl="0" marL="0" marR="0" rtl="0" algn="l">
              <a:lnSpc>
                <a:spcPct val="100000"/>
              </a:lnSpc>
              <a:spcBef>
                <a:spcPts val="1200"/>
              </a:spcBef>
              <a:spcAft>
                <a:spcPts val="0"/>
              </a:spcAft>
              <a:buClr>
                <a:srgbClr val="000000"/>
              </a:buClr>
              <a:buSzPts val="1400"/>
              <a:buFont typeface="Arial"/>
              <a:buNone/>
            </a:pPr>
            <a:r>
              <a:t/>
            </a:r>
            <a:endParaRPr>
              <a:solidFill>
                <a:schemeClr val="lt1"/>
              </a:solidFill>
            </a:endParaRPr>
          </a:p>
        </p:txBody>
      </p:sp>
      <p:pic>
        <p:nvPicPr>
          <p:cNvPr id="319" name="Google Shape;319;g33d46f7f902_1_5"/>
          <p:cNvPicPr preferRelativeResize="0"/>
          <p:nvPr/>
        </p:nvPicPr>
        <p:blipFill>
          <a:blip r:embed="rId3">
            <a:alphaModFix/>
          </a:blip>
          <a:stretch>
            <a:fillRect/>
          </a:stretch>
        </p:blipFill>
        <p:spPr>
          <a:xfrm>
            <a:off x="609300" y="3656775"/>
            <a:ext cx="3617175" cy="2411450"/>
          </a:xfrm>
          <a:prstGeom prst="rect">
            <a:avLst/>
          </a:prstGeom>
          <a:noFill/>
          <a:ln>
            <a:noFill/>
          </a:ln>
        </p:spPr>
      </p:pic>
      <p:pic>
        <p:nvPicPr>
          <p:cNvPr id="320" name="Google Shape;320;g33d46f7f902_1_5"/>
          <p:cNvPicPr preferRelativeResize="0"/>
          <p:nvPr/>
        </p:nvPicPr>
        <p:blipFill>
          <a:blip r:embed="rId4">
            <a:alphaModFix/>
          </a:blip>
          <a:stretch>
            <a:fillRect/>
          </a:stretch>
        </p:blipFill>
        <p:spPr>
          <a:xfrm>
            <a:off x="609300" y="1279300"/>
            <a:ext cx="3617175" cy="219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
          <p:cNvSpPr txBox="1"/>
          <p:nvPr/>
        </p:nvSpPr>
        <p:spPr>
          <a:xfrm>
            <a:off x="952500" y="1691263"/>
            <a:ext cx="9753600" cy="554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Clinical Efficiency is about more than just saving time - </a:t>
            </a:r>
            <a:endParaRPr b="0" i="1" sz="1800" u="none" cap="none" strike="noStrike">
              <a:solidFill>
                <a:schemeClr val="lt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0" i="1" lang="en-US" sz="1800" u="none" cap="none" strike="noStrike">
                <a:solidFill>
                  <a:schemeClr val="lt1"/>
                </a:solidFill>
                <a:latin typeface="Arial"/>
                <a:ea typeface="Arial"/>
                <a:cs typeface="Arial"/>
                <a:sym typeface="Arial"/>
              </a:rPr>
              <a:t>it’s the foundation of a functional, sustainable healthcare system</a:t>
            </a:r>
            <a:endParaRPr b="0" i="1" sz="1400" u="none" cap="none" strike="noStrike">
              <a:solidFill>
                <a:srgbClr val="000000"/>
              </a:solidFill>
              <a:latin typeface="Arial"/>
              <a:ea typeface="Arial"/>
              <a:cs typeface="Arial"/>
              <a:sym typeface="Arial"/>
            </a:endParaRPr>
          </a:p>
        </p:txBody>
      </p:sp>
      <p:sp>
        <p:nvSpPr>
          <p:cNvPr id="227" name="Google Shape;227;p3"/>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sz="2700"/>
              <a:t>Introduction</a:t>
            </a:r>
            <a:endParaRPr sz="2700"/>
          </a:p>
          <a:p>
            <a:pPr indent="0" lvl="0" marL="0" rtl="0" algn="l">
              <a:lnSpc>
                <a:spcPct val="90000"/>
              </a:lnSpc>
              <a:spcBef>
                <a:spcPts val="1000"/>
              </a:spcBef>
              <a:spcAft>
                <a:spcPts val="0"/>
              </a:spcAft>
              <a:buClr>
                <a:schemeClr val="lt1"/>
              </a:buClr>
              <a:buSzPts val="3200"/>
              <a:buNone/>
            </a:pPr>
            <a:r>
              <a:t/>
            </a:r>
            <a:endParaRPr/>
          </a:p>
        </p:txBody>
      </p:sp>
      <p:sp>
        <p:nvSpPr>
          <p:cNvPr id="228" name="Google Shape;228;p3"/>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sz="3100"/>
              <a:t>Why Clinical Efficiency Matters</a:t>
            </a:r>
            <a:endParaRPr sz="3100"/>
          </a:p>
          <a:p>
            <a:pPr indent="0" lvl="0" marL="0" rtl="0" algn="l">
              <a:lnSpc>
                <a:spcPct val="90000"/>
              </a:lnSpc>
              <a:spcBef>
                <a:spcPts val="1000"/>
              </a:spcBef>
              <a:spcAft>
                <a:spcPts val="0"/>
              </a:spcAft>
              <a:buClr>
                <a:schemeClr val="lt1"/>
              </a:buClr>
              <a:buSzPts val="2800"/>
              <a:buNone/>
            </a:pPr>
            <a:r>
              <a:t/>
            </a:r>
            <a:endParaRPr/>
          </a:p>
        </p:txBody>
      </p:sp>
      <p:sp>
        <p:nvSpPr>
          <p:cNvPr id="229" name="Google Shape;229;p3"/>
          <p:cNvSpPr txBox="1"/>
          <p:nvPr/>
        </p:nvSpPr>
        <p:spPr>
          <a:xfrm>
            <a:off x="404625" y="2564375"/>
            <a:ext cx="5814300" cy="3465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Clr>
                <a:schemeClr val="lt1"/>
              </a:buClr>
              <a:buSzPts val="2000"/>
              <a:buFont typeface="Arial"/>
              <a:buChar char="●"/>
            </a:pPr>
            <a:r>
              <a:rPr b="1" i="0" lang="en-US" sz="1700" u="none" cap="none" strike="noStrike">
                <a:solidFill>
                  <a:schemeClr val="lt1"/>
                </a:solidFill>
                <a:latin typeface="Arial"/>
                <a:ea typeface="Arial"/>
                <a:cs typeface="Arial"/>
                <a:sym typeface="Arial"/>
              </a:rPr>
              <a:t>Supports Provider Well-Being</a:t>
            </a:r>
            <a:endParaRPr b="1" i="0" sz="1700" u="none" cap="none" strike="noStrike">
              <a:solidFill>
                <a:schemeClr val="lt1"/>
              </a:solidFill>
              <a:latin typeface="Arial"/>
              <a:ea typeface="Arial"/>
              <a:cs typeface="Arial"/>
              <a:sym typeface="Arial"/>
            </a:endParaRPr>
          </a:p>
          <a:p>
            <a:pPr indent="-336550" lvl="1" marL="914400" marR="0" rtl="0" algn="l">
              <a:lnSpc>
                <a:spcPct val="115000"/>
              </a:lnSpc>
              <a:spcBef>
                <a:spcPts val="0"/>
              </a:spcBef>
              <a:spcAft>
                <a:spcPts val="0"/>
              </a:spcAft>
              <a:buClr>
                <a:schemeClr val="lt1"/>
              </a:buClr>
              <a:buSzPts val="1700"/>
              <a:buFont typeface="Arial"/>
              <a:buChar char="○"/>
            </a:pPr>
            <a:r>
              <a:rPr b="0" i="0" lang="en-US" sz="1400" u="none" cap="none" strike="noStrike">
                <a:solidFill>
                  <a:schemeClr val="lt1"/>
                </a:solidFill>
                <a:latin typeface="Arial"/>
                <a:ea typeface="Arial"/>
                <a:cs typeface="Arial"/>
                <a:sym typeface="Arial"/>
              </a:rPr>
              <a:t>Helps reduce burnout and improves job satisfaction.</a:t>
            </a:r>
            <a:endParaRPr b="1" i="0" sz="1400" u="none" cap="none" strike="noStrike">
              <a:solidFill>
                <a:schemeClr val="lt1"/>
              </a:solidFill>
              <a:latin typeface="Arial"/>
              <a:ea typeface="Arial"/>
              <a:cs typeface="Arial"/>
              <a:sym typeface="Arial"/>
            </a:endParaRPr>
          </a:p>
          <a:p>
            <a:pPr indent="-355600" lvl="0" marL="457200" marR="0" rtl="0" algn="l">
              <a:lnSpc>
                <a:spcPct val="115000"/>
              </a:lnSpc>
              <a:spcBef>
                <a:spcPts val="0"/>
              </a:spcBef>
              <a:spcAft>
                <a:spcPts val="0"/>
              </a:spcAft>
              <a:buClr>
                <a:schemeClr val="lt1"/>
              </a:buClr>
              <a:buSzPts val="2000"/>
              <a:buFont typeface="Arial"/>
              <a:buChar char="●"/>
            </a:pPr>
            <a:r>
              <a:rPr b="1" i="0" lang="en-US" sz="1700" u="none" cap="none" strike="noStrike">
                <a:solidFill>
                  <a:schemeClr val="lt1"/>
                </a:solidFill>
                <a:latin typeface="Arial"/>
                <a:ea typeface="Arial"/>
                <a:cs typeface="Arial"/>
                <a:sym typeface="Arial"/>
              </a:rPr>
              <a:t>Improves Patient Experience</a:t>
            </a:r>
            <a:endParaRPr b="1" i="0" sz="1700" u="none" cap="none" strike="noStrike">
              <a:solidFill>
                <a:schemeClr val="lt1"/>
              </a:solidFill>
              <a:latin typeface="Arial"/>
              <a:ea typeface="Arial"/>
              <a:cs typeface="Arial"/>
              <a:sym typeface="Arial"/>
            </a:endParaRPr>
          </a:p>
          <a:p>
            <a:pPr indent="-336550" lvl="1" marL="914400" marR="0" rtl="0" algn="l">
              <a:lnSpc>
                <a:spcPct val="115000"/>
              </a:lnSpc>
              <a:spcBef>
                <a:spcPts val="0"/>
              </a:spcBef>
              <a:spcAft>
                <a:spcPts val="0"/>
              </a:spcAft>
              <a:buClr>
                <a:schemeClr val="lt1"/>
              </a:buClr>
              <a:buSzPts val="1700"/>
              <a:buFont typeface="Arial"/>
              <a:buChar char="○"/>
            </a:pPr>
            <a:r>
              <a:rPr b="0" i="0" lang="en-US" sz="1400" u="none" cap="none" strike="noStrike">
                <a:solidFill>
                  <a:schemeClr val="lt1"/>
                </a:solidFill>
                <a:latin typeface="Arial"/>
                <a:ea typeface="Arial"/>
                <a:cs typeface="Arial"/>
                <a:sym typeface="Arial"/>
              </a:rPr>
              <a:t>Faster, more focused care with fewer delays.</a:t>
            </a:r>
            <a:endParaRPr b="0" i="0" sz="1400" u="none" cap="none" strike="noStrike">
              <a:solidFill>
                <a:schemeClr val="lt1"/>
              </a:solidFill>
              <a:latin typeface="Arial"/>
              <a:ea typeface="Arial"/>
              <a:cs typeface="Arial"/>
              <a:sym typeface="Arial"/>
            </a:endParaRPr>
          </a:p>
          <a:p>
            <a:pPr indent="-355600" lvl="0" marL="457200" marR="0" rtl="0" algn="l">
              <a:lnSpc>
                <a:spcPct val="115000"/>
              </a:lnSpc>
              <a:spcBef>
                <a:spcPts val="0"/>
              </a:spcBef>
              <a:spcAft>
                <a:spcPts val="0"/>
              </a:spcAft>
              <a:buClr>
                <a:schemeClr val="lt1"/>
              </a:buClr>
              <a:buSzPts val="2000"/>
              <a:buFont typeface="Arial"/>
              <a:buChar char="●"/>
            </a:pPr>
            <a:r>
              <a:rPr b="1" i="0" lang="en-US" sz="1700" u="none" cap="none" strike="noStrike">
                <a:solidFill>
                  <a:schemeClr val="lt1"/>
                </a:solidFill>
                <a:latin typeface="Arial"/>
                <a:ea typeface="Arial"/>
                <a:cs typeface="Arial"/>
                <a:sym typeface="Arial"/>
              </a:rPr>
              <a:t>Drives Financial Outcomes</a:t>
            </a:r>
            <a:endParaRPr b="1" i="0" sz="1700" u="none" cap="none" strike="noStrike">
              <a:solidFill>
                <a:schemeClr val="lt1"/>
              </a:solidFill>
              <a:latin typeface="Arial"/>
              <a:ea typeface="Arial"/>
              <a:cs typeface="Arial"/>
              <a:sym typeface="Arial"/>
            </a:endParaRPr>
          </a:p>
          <a:p>
            <a:pPr indent="-336550" lvl="1" marL="914400" marR="0" rtl="0" algn="l">
              <a:lnSpc>
                <a:spcPct val="115000"/>
              </a:lnSpc>
              <a:spcBef>
                <a:spcPts val="0"/>
              </a:spcBef>
              <a:spcAft>
                <a:spcPts val="0"/>
              </a:spcAft>
              <a:buClr>
                <a:schemeClr val="lt1"/>
              </a:buClr>
              <a:buSzPts val="1700"/>
              <a:buFont typeface="Arial"/>
              <a:buChar char="○"/>
            </a:pPr>
            <a:r>
              <a:rPr b="0" i="0" lang="en-US" sz="1400" u="none" cap="none" strike="noStrike">
                <a:solidFill>
                  <a:schemeClr val="lt1"/>
                </a:solidFill>
                <a:latin typeface="Arial"/>
                <a:ea typeface="Arial"/>
                <a:cs typeface="Arial"/>
                <a:sym typeface="Arial"/>
              </a:rPr>
              <a:t>Tied to major incentives like Epic Honor Roll participation.</a:t>
            </a:r>
            <a:endParaRPr b="0" i="0" sz="1400" u="none" cap="none" strike="noStrike">
              <a:solidFill>
                <a:schemeClr val="lt1"/>
              </a:solidFill>
              <a:latin typeface="Arial"/>
              <a:ea typeface="Arial"/>
              <a:cs typeface="Arial"/>
              <a:sym typeface="Arial"/>
            </a:endParaRPr>
          </a:p>
          <a:p>
            <a:pPr indent="-355600" lvl="0" marL="457200" marR="0" rtl="0" algn="l">
              <a:lnSpc>
                <a:spcPct val="115000"/>
              </a:lnSpc>
              <a:spcBef>
                <a:spcPts val="0"/>
              </a:spcBef>
              <a:spcAft>
                <a:spcPts val="0"/>
              </a:spcAft>
              <a:buClr>
                <a:schemeClr val="lt1"/>
              </a:buClr>
              <a:buSzPts val="2000"/>
              <a:buFont typeface="Arial"/>
              <a:buChar char="●"/>
            </a:pPr>
            <a:r>
              <a:rPr b="1" i="0" lang="en-US" sz="1700" u="none" cap="none" strike="noStrike">
                <a:solidFill>
                  <a:schemeClr val="lt1"/>
                </a:solidFill>
                <a:latin typeface="Arial"/>
                <a:ea typeface="Arial"/>
                <a:cs typeface="Arial"/>
                <a:sym typeface="Arial"/>
              </a:rPr>
              <a:t>Enhances System Performance</a:t>
            </a:r>
            <a:endParaRPr b="1" i="0" sz="1700" u="none" cap="none" strike="noStrike">
              <a:solidFill>
                <a:schemeClr val="lt1"/>
              </a:solidFill>
              <a:latin typeface="Arial"/>
              <a:ea typeface="Arial"/>
              <a:cs typeface="Arial"/>
              <a:sym typeface="Arial"/>
            </a:endParaRPr>
          </a:p>
          <a:p>
            <a:pPr indent="-336550" lvl="1" marL="914400" marR="0" rtl="0" algn="l">
              <a:lnSpc>
                <a:spcPct val="115000"/>
              </a:lnSpc>
              <a:spcBef>
                <a:spcPts val="0"/>
              </a:spcBef>
              <a:spcAft>
                <a:spcPts val="0"/>
              </a:spcAft>
              <a:buClr>
                <a:schemeClr val="lt1"/>
              </a:buClr>
              <a:buSzPts val="1700"/>
              <a:buFont typeface="Arial"/>
              <a:buChar char="○"/>
            </a:pPr>
            <a:r>
              <a:rPr b="0" i="0" lang="en-US" sz="1400" u="none" cap="none" strike="noStrike">
                <a:solidFill>
                  <a:schemeClr val="lt1"/>
                </a:solidFill>
                <a:latin typeface="Arial"/>
                <a:ea typeface="Arial"/>
                <a:cs typeface="Arial"/>
                <a:sym typeface="Arial"/>
              </a:rPr>
              <a:t>Efficiency across the board leads to smoother operations for all. </a:t>
            </a:r>
            <a:endParaRPr b="0" i="0" sz="1400" u="none" cap="none" strike="noStrike">
              <a:solidFill>
                <a:schemeClr val="lt1"/>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0" name="Google Shape;230;p3"/>
          <p:cNvSpPr txBox="1"/>
          <p:nvPr/>
        </p:nvSpPr>
        <p:spPr>
          <a:xfrm>
            <a:off x="6703950" y="3496125"/>
            <a:ext cx="4806600" cy="15960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800"/>
              <a:buFont typeface="Arial"/>
              <a:buNone/>
            </a:pPr>
            <a:r>
              <a:rPr b="1" i="0" lang="en-US" sz="2200" u="none" cap="none" strike="noStrike">
                <a:solidFill>
                  <a:srgbClr val="EA9999"/>
                </a:solidFill>
                <a:latin typeface="Arial"/>
                <a:ea typeface="Arial"/>
                <a:cs typeface="Arial"/>
                <a:sym typeface="Arial"/>
              </a:rPr>
              <a:t>Our Goal</a:t>
            </a:r>
            <a:r>
              <a:rPr b="0" i="0" lang="en-US" sz="2200" u="none" cap="none" strike="noStrike">
                <a:solidFill>
                  <a:srgbClr val="EA9999"/>
                </a:solidFill>
                <a:latin typeface="Arial"/>
                <a:ea typeface="Arial"/>
                <a:cs typeface="Arial"/>
                <a:sym typeface="Arial"/>
              </a:rPr>
              <a:t>:</a:t>
            </a:r>
            <a:endParaRPr b="0" i="0" sz="2200" u="none" cap="none" strike="noStrike">
              <a:solidFill>
                <a:srgbClr val="EA9999"/>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This project aims to evaluate provider training programs to determine </a:t>
            </a:r>
            <a:r>
              <a:rPr b="1" i="0" lang="en-US" sz="1500" u="none" cap="none" strike="noStrike">
                <a:solidFill>
                  <a:schemeClr val="lt1"/>
                </a:solidFill>
                <a:latin typeface="Arial"/>
                <a:ea typeface="Arial"/>
                <a:cs typeface="Arial"/>
                <a:sym typeface="Arial"/>
              </a:rPr>
              <a:t>what works, what doesn’t, and why it matters.</a:t>
            </a:r>
            <a:endParaRPr b="0" i="0" sz="1500" u="none" cap="none" strike="noStrike">
              <a:solidFill>
                <a:schemeClr val="lt1"/>
              </a:solidFill>
              <a:latin typeface="Arial"/>
              <a:ea typeface="Arial"/>
              <a:cs typeface="Arial"/>
              <a:sym typeface="Arial"/>
            </a:endParaRPr>
          </a:p>
        </p:txBody>
      </p:sp>
      <p:pic>
        <p:nvPicPr>
          <p:cNvPr id="231" name="Google Shape;231;p3"/>
          <p:cNvPicPr preferRelativeResize="0"/>
          <p:nvPr/>
        </p:nvPicPr>
        <p:blipFill rotWithShape="1">
          <a:blip r:embed="rId3">
            <a:alphaModFix/>
          </a:blip>
          <a:srcRect b="0" l="0" r="0" t="0"/>
          <a:stretch/>
        </p:blipFill>
        <p:spPr>
          <a:xfrm>
            <a:off x="9927475" y="63100"/>
            <a:ext cx="2196475" cy="17083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sz="2500"/>
              <a:t>Background and Context</a:t>
            </a:r>
            <a:endParaRPr sz="2500"/>
          </a:p>
          <a:p>
            <a:pPr indent="0" lvl="0" marL="0" rtl="0" algn="l">
              <a:lnSpc>
                <a:spcPct val="90000"/>
              </a:lnSpc>
              <a:spcBef>
                <a:spcPts val="1000"/>
              </a:spcBef>
              <a:spcAft>
                <a:spcPts val="0"/>
              </a:spcAft>
              <a:buClr>
                <a:schemeClr val="lt1"/>
              </a:buClr>
              <a:buSzPts val="3200"/>
              <a:buNone/>
            </a:pPr>
            <a:r>
              <a:t/>
            </a:r>
            <a:endParaRPr/>
          </a:p>
        </p:txBody>
      </p:sp>
      <p:sp>
        <p:nvSpPr>
          <p:cNvPr id="237" name="Google Shape;237;p4"/>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a:t>Understanding The Real-World Impact of EHR Training</a:t>
            </a:r>
            <a:endParaRPr/>
          </a:p>
          <a:p>
            <a:pPr indent="0" lvl="0" marL="0" rtl="0" algn="l">
              <a:lnSpc>
                <a:spcPct val="90000"/>
              </a:lnSpc>
              <a:spcBef>
                <a:spcPts val="1000"/>
              </a:spcBef>
              <a:spcAft>
                <a:spcPts val="0"/>
              </a:spcAft>
              <a:buClr>
                <a:schemeClr val="lt1"/>
              </a:buClr>
              <a:buSzPts val="2800"/>
              <a:buNone/>
            </a:pPr>
            <a:r>
              <a:t/>
            </a:r>
            <a:endParaRPr/>
          </a:p>
        </p:txBody>
      </p:sp>
      <p:sp>
        <p:nvSpPr>
          <p:cNvPr id="238" name="Google Shape;238;p4"/>
          <p:cNvSpPr txBox="1"/>
          <p:nvPr/>
        </p:nvSpPr>
        <p:spPr>
          <a:xfrm>
            <a:off x="714825" y="1559175"/>
            <a:ext cx="4599600" cy="21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US" sz="1400" u="none" cap="none" strike="noStrike">
                <a:solidFill>
                  <a:srgbClr val="EA9999"/>
                </a:solidFill>
                <a:latin typeface="Arial"/>
                <a:ea typeface="Arial"/>
                <a:cs typeface="Arial"/>
                <a:sym typeface="Arial"/>
              </a:rPr>
              <a:t>The Challenge Facing Academic Medical Centers</a:t>
            </a:r>
            <a:endParaRPr b="1" i="0" sz="1400" u="none" cap="none" strike="noStrike">
              <a:solidFill>
                <a:srgbClr val="EA9999"/>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Rising pressure to deliver high-quality care</a:t>
            </a:r>
            <a:br>
              <a:rPr b="0" i="0" lang="en-US" sz="1300" u="none" cap="none" strike="noStrike">
                <a:solidFill>
                  <a:schemeClr val="lt1"/>
                </a:solidFill>
                <a:latin typeface="Arial"/>
                <a:ea typeface="Arial"/>
                <a:cs typeface="Arial"/>
                <a:sym typeface="Arial"/>
              </a:rPr>
            </a:b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Staffing shortages and documentation complexity</a:t>
            </a:r>
            <a:br>
              <a:rPr b="0" i="0" lang="en-US" sz="1300" u="none" cap="none" strike="noStrike">
                <a:solidFill>
                  <a:schemeClr val="lt1"/>
                </a:solidFill>
                <a:latin typeface="Arial"/>
                <a:ea typeface="Arial"/>
                <a:cs typeface="Arial"/>
                <a:sym typeface="Arial"/>
              </a:rPr>
            </a:b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EHR systems like Epic can </a:t>
            </a:r>
            <a:r>
              <a:rPr b="1" i="0" lang="en-US" sz="1300" u="none" cap="none" strike="noStrike">
                <a:solidFill>
                  <a:schemeClr val="lt1"/>
                </a:solidFill>
                <a:latin typeface="Arial"/>
                <a:ea typeface="Arial"/>
                <a:cs typeface="Arial"/>
                <a:sym typeface="Arial"/>
              </a:rPr>
              <a:t>add burden </a:t>
            </a:r>
            <a:r>
              <a:rPr b="0" i="0" lang="en-US" sz="1300" u="none" cap="none" strike="noStrike">
                <a:solidFill>
                  <a:schemeClr val="lt1"/>
                </a:solidFill>
                <a:latin typeface="Arial"/>
                <a:ea typeface="Arial"/>
                <a:cs typeface="Arial"/>
                <a:sym typeface="Arial"/>
              </a:rPr>
              <a:t>when not optimized properly</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239" name="Google Shape;239;p4"/>
          <p:cNvSpPr txBox="1"/>
          <p:nvPr/>
        </p:nvSpPr>
        <p:spPr>
          <a:xfrm>
            <a:off x="714825" y="3967700"/>
            <a:ext cx="4599600" cy="1957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US" sz="1400" u="none" cap="none" strike="noStrike">
                <a:solidFill>
                  <a:srgbClr val="EA9999"/>
                </a:solidFill>
                <a:latin typeface="Arial"/>
                <a:ea typeface="Arial"/>
                <a:cs typeface="Arial"/>
                <a:sym typeface="Arial"/>
              </a:rPr>
              <a:t>Training: Common, but Often Unevaluated</a:t>
            </a:r>
            <a:endParaRPr b="1" i="0" sz="1400" u="none" cap="none" strike="noStrike">
              <a:solidFill>
                <a:srgbClr val="EA9999"/>
              </a:solidFill>
              <a:latin typeface="Arial"/>
              <a:ea typeface="Arial"/>
              <a:cs typeface="Arial"/>
              <a:sym typeface="Arial"/>
            </a:endParaRPr>
          </a:p>
          <a:p>
            <a:pPr indent="-311150" lvl="0" marL="457200" marR="0" rtl="0" algn="l">
              <a:lnSpc>
                <a:spcPct val="115000"/>
              </a:lnSpc>
              <a:spcBef>
                <a:spcPts val="120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Organizations invest in EHR training (onboarding, refreshers, deep dives)</a:t>
            </a:r>
            <a:br>
              <a:rPr b="0" i="0" lang="en-US" sz="1300" u="none" cap="none" strike="noStrike">
                <a:solidFill>
                  <a:schemeClr val="lt1"/>
                </a:solidFill>
                <a:latin typeface="Arial"/>
                <a:ea typeface="Arial"/>
                <a:cs typeface="Arial"/>
                <a:sym typeface="Arial"/>
              </a:rPr>
            </a:br>
            <a:endParaRPr b="0" i="0" sz="1300" u="none" cap="none" strike="noStrike">
              <a:solidFill>
                <a:schemeClr val="lt1"/>
              </a:solidFill>
              <a:latin typeface="Arial"/>
              <a:ea typeface="Arial"/>
              <a:cs typeface="Arial"/>
              <a:sym typeface="Arial"/>
            </a:endParaRPr>
          </a:p>
          <a:p>
            <a:pPr indent="-311150" lvl="0" marL="457200" marR="0" rtl="0" algn="l">
              <a:lnSpc>
                <a:spcPct val="115000"/>
              </a:lnSpc>
              <a:spcBef>
                <a:spcPts val="0"/>
              </a:spcBef>
              <a:spcAft>
                <a:spcPts val="0"/>
              </a:spcAft>
              <a:buClr>
                <a:schemeClr val="lt1"/>
              </a:buClr>
              <a:buSzPts val="1300"/>
              <a:buFont typeface="Arial"/>
              <a:buChar char="●"/>
            </a:pPr>
            <a:r>
              <a:rPr b="0" i="0" lang="en-US" sz="1300" u="none" cap="none" strike="noStrike">
                <a:solidFill>
                  <a:schemeClr val="lt1"/>
                </a:solidFill>
                <a:latin typeface="Arial"/>
                <a:ea typeface="Arial"/>
                <a:cs typeface="Arial"/>
                <a:sym typeface="Arial"/>
              </a:rPr>
              <a:t>Many rely on anecdotal feedback and success stories over measurable outcomes</a:t>
            </a:r>
            <a:endParaRPr b="0" i="0" sz="13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4"/>
          <p:cNvSpPr txBox="1"/>
          <p:nvPr/>
        </p:nvSpPr>
        <p:spPr>
          <a:xfrm>
            <a:off x="5987825" y="1559175"/>
            <a:ext cx="4993200" cy="21237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Clr>
                <a:schemeClr val="dk1"/>
              </a:buClr>
              <a:buSzPts val="1100"/>
              <a:buFont typeface="Arial"/>
              <a:buNone/>
            </a:pPr>
            <a:r>
              <a:rPr b="1" i="0" lang="en-US" sz="1400" u="none" cap="none" strike="noStrike">
                <a:solidFill>
                  <a:srgbClr val="EA9999"/>
                </a:solidFill>
                <a:latin typeface="Arial"/>
                <a:ea typeface="Arial"/>
                <a:cs typeface="Arial"/>
                <a:sym typeface="Arial"/>
              </a:rPr>
              <a:t>A Unique Opportunity at OSUWMC</a:t>
            </a:r>
            <a:endParaRPr b="1" i="0" sz="1400" u="none" cap="none" strike="noStrike">
              <a:solidFill>
                <a:srgbClr val="EA9999"/>
              </a:solidFill>
              <a:latin typeface="Arial"/>
              <a:ea typeface="Arial"/>
              <a:cs typeface="Arial"/>
              <a:sym typeface="Arial"/>
            </a:endParaRPr>
          </a:p>
          <a:p>
            <a:pPr indent="-304800" lvl="0" marL="457200" marR="0" rtl="0" algn="l">
              <a:lnSpc>
                <a:spcPct val="115000"/>
              </a:lnSpc>
              <a:spcBef>
                <a:spcPts val="120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Access to </a:t>
            </a:r>
            <a:r>
              <a:rPr b="1" i="0" lang="en-US" sz="1200" u="none" cap="none" strike="noStrike">
                <a:solidFill>
                  <a:schemeClr val="lt1"/>
                </a:solidFill>
                <a:latin typeface="Arial"/>
                <a:ea typeface="Arial"/>
                <a:cs typeface="Arial"/>
                <a:sym typeface="Arial"/>
              </a:rPr>
              <a:t>Epic Signal</a:t>
            </a:r>
            <a:r>
              <a:rPr b="0" i="0" lang="en-US" sz="1200" u="none" cap="none" strike="noStrike">
                <a:solidFill>
                  <a:schemeClr val="lt1"/>
                </a:solidFill>
                <a:latin typeface="Arial"/>
                <a:ea typeface="Arial"/>
                <a:cs typeface="Arial"/>
                <a:sym typeface="Arial"/>
              </a:rPr>
              <a:t>—detailed usage data on provider EHR behavior</a:t>
            </a:r>
            <a:br>
              <a:rPr b="0" i="0" lang="en-US" sz="1200" u="none" cap="none" strike="noStrike">
                <a:solidFill>
                  <a:schemeClr val="lt1"/>
                </a:solidFill>
                <a:latin typeface="Arial"/>
                <a:ea typeface="Arial"/>
                <a:cs typeface="Arial"/>
                <a:sym typeface="Arial"/>
              </a:rPr>
            </a:b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Ability to cross-reference with internal training records</a:t>
            </a:r>
            <a:br>
              <a:rPr b="0" i="0" lang="en-US" sz="1200" u="none" cap="none" strike="noStrike">
                <a:solidFill>
                  <a:schemeClr val="lt1"/>
                </a:solidFill>
                <a:latin typeface="Arial"/>
                <a:ea typeface="Arial"/>
                <a:cs typeface="Arial"/>
                <a:sym typeface="Arial"/>
              </a:rPr>
            </a:br>
            <a:endParaRPr b="0" i="0" sz="1200" u="none" cap="none" strike="noStrike">
              <a:solidFill>
                <a:schemeClr val="lt1"/>
              </a:solidFill>
              <a:latin typeface="Arial"/>
              <a:ea typeface="Arial"/>
              <a:cs typeface="Arial"/>
              <a:sym typeface="Arial"/>
            </a:endParaRPr>
          </a:p>
          <a:p>
            <a:pPr indent="-304800" lvl="0" marL="457200" marR="0" rtl="0" algn="l">
              <a:lnSpc>
                <a:spcPct val="115000"/>
              </a:lnSpc>
              <a:spcBef>
                <a:spcPts val="0"/>
              </a:spcBef>
              <a:spcAft>
                <a:spcPts val="0"/>
              </a:spcAft>
              <a:buClr>
                <a:schemeClr val="lt1"/>
              </a:buClr>
              <a:buSzPts val="1200"/>
              <a:buFont typeface="Arial"/>
              <a:buChar char="●"/>
            </a:pPr>
            <a:r>
              <a:rPr b="0" i="0" lang="en-US" sz="1200" u="none" cap="none" strike="noStrike">
                <a:solidFill>
                  <a:schemeClr val="lt1"/>
                </a:solidFill>
                <a:latin typeface="Arial"/>
                <a:ea typeface="Arial"/>
                <a:cs typeface="Arial"/>
                <a:sym typeface="Arial"/>
              </a:rPr>
              <a:t>A chance to </a:t>
            </a:r>
            <a:r>
              <a:rPr b="1" i="0" lang="en-US" sz="1200" u="none" cap="none" strike="noStrike">
                <a:solidFill>
                  <a:schemeClr val="lt1"/>
                </a:solidFill>
                <a:latin typeface="Arial"/>
                <a:ea typeface="Arial"/>
                <a:cs typeface="Arial"/>
                <a:sym typeface="Arial"/>
              </a:rPr>
              <a:t>move beyond assumptions</a:t>
            </a:r>
            <a:r>
              <a:rPr b="0" i="0" lang="en-US" sz="1200" u="none" cap="none" strike="noStrike">
                <a:solidFill>
                  <a:schemeClr val="lt1"/>
                </a:solidFill>
                <a:latin typeface="Arial"/>
                <a:ea typeface="Arial"/>
                <a:cs typeface="Arial"/>
                <a:sym typeface="Arial"/>
              </a:rPr>
              <a:t> and evaluate impact with rigor</a:t>
            </a:r>
            <a:endParaRPr b="0" i="0" sz="1200" u="none" cap="none" strike="noStrike">
              <a:solidFill>
                <a:schemeClr val="lt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4"/>
          <p:cNvSpPr txBox="1"/>
          <p:nvPr/>
        </p:nvSpPr>
        <p:spPr>
          <a:xfrm>
            <a:off x="5915275" y="3967575"/>
            <a:ext cx="5065800" cy="1957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EA9999"/>
                </a:solidFill>
                <a:latin typeface="Arial"/>
                <a:ea typeface="Arial"/>
                <a:cs typeface="Arial"/>
                <a:sym typeface="Arial"/>
              </a:rPr>
              <a:t>Bottom Line</a:t>
            </a:r>
            <a:endParaRPr b="1" i="0" sz="1400" u="none" cap="none" strike="noStrike">
              <a:solidFill>
                <a:srgbClr val="EA9999"/>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Epic (EHR) efficiency is tied to </a:t>
            </a:r>
            <a:endParaRPr b="0" i="0" sz="15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clinical performance </a:t>
            </a:r>
            <a:r>
              <a:rPr b="0" i="1" lang="en-US" sz="1500" u="none" cap="none" strike="noStrike">
                <a:solidFill>
                  <a:schemeClr val="lt1"/>
                </a:solidFill>
                <a:latin typeface="Arial"/>
                <a:ea typeface="Arial"/>
                <a:cs typeface="Arial"/>
                <a:sym typeface="Arial"/>
              </a:rPr>
              <a:t>and</a:t>
            </a:r>
            <a:r>
              <a:rPr b="0" i="0" lang="en-US" sz="1500" u="none" cap="none" strike="noStrike">
                <a:solidFill>
                  <a:schemeClr val="lt1"/>
                </a:solidFill>
                <a:latin typeface="Arial"/>
                <a:ea typeface="Arial"/>
                <a:cs typeface="Arial"/>
                <a:sym typeface="Arial"/>
              </a:rPr>
              <a:t> financial incentives</a:t>
            </a:r>
            <a:endParaRPr b="0" i="0" sz="15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chemeClr val="dk1"/>
              </a:buClr>
              <a:buSzPts val="1100"/>
              <a:buFont typeface="Arial"/>
              <a:buNone/>
            </a:pPr>
            <a:r>
              <a:t/>
            </a:r>
            <a:endParaRPr b="0" i="0" sz="1500" u="none" cap="none" strike="noStrike">
              <a:solidFill>
                <a:schemeClr val="lt1"/>
              </a:solidFill>
              <a:latin typeface="Arial"/>
              <a:ea typeface="Arial"/>
              <a:cs typeface="Arial"/>
              <a:sym typeface="Arial"/>
            </a:endParaRPr>
          </a:p>
          <a:p>
            <a:pPr indent="0" lvl="0" marL="0" marR="0" rtl="0" algn="ctr">
              <a:lnSpc>
                <a:spcPct val="115000"/>
              </a:lnSpc>
              <a:spcBef>
                <a:spcPts val="0"/>
              </a:spcBef>
              <a:spcAft>
                <a:spcPts val="0"/>
              </a:spcAft>
              <a:buClr>
                <a:srgbClr val="000000"/>
              </a:buClr>
              <a:buSzPts val="1500"/>
              <a:buFont typeface="Arial"/>
              <a:buNone/>
            </a:pPr>
            <a:r>
              <a:rPr b="0" i="0" lang="en-US" sz="1500" u="none" cap="none" strike="noStrike">
                <a:solidFill>
                  <a:schemeClr val="lt1"/>
                </a:solidFill>
                <a:latin typeface="Arial"/>
                <a:ea typeface="Arial"/>
                <a:cs typeface="Arial"/>
                <a:sym typeface="Arial"/>
              </a:rPr>
              <a:t>Understanding which training efforts </a:t>
            </a:r>
            <a:r>
              <a:rPr b="1" i="0" lang="en-US" sz="1500" u="none" cap="none" strike="noStrike">
                <a:solidFill>
                  <a:schemeClr val="lt1"/>
                </a:solidFill>
                <a:latin typeface="Arial"/>
                <a:ea typeface="Arial"/>
                <a:cs typeface="Arial"/>
                <a:sym typeface="Arial"/>
              </a:rPr>
              <a:t>improve key metrics</a:t>
            </a:r>
            <a:r>
              <a:rPr b="0" i="0" lang="en-US" sz="1500" u="none" cap="none" strike="noStrike">
                <a:solidFill>
                  <a:schemeClr val="lt1"/>
                </a:solidFill>
                <a:latin typeface="Arial"/>
                <a:ea typeface="Arial"/>
                <a:cs typeface="Arial"/>
                <a:sym typeface="Arial"/>
              </a:rPr>
              <a:t> helps guide future investments and elevate system-wide performance</a:t>
            </a:r>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369773a40ce_1_1"/>
          <p:cNvSpPr txBox="1"/>
          <p:nvPr>
            <p:ph idx="1" type="body"/>
          </p:nvPr>
        </p:nvSpPr>
        <p:spPr>
          <a:xfrm>
            <a:off x="804863" y="315006"/>
            <a:ext cx="11038800" cy="4905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Honor Roll Metrics: Provider Efficiency</a:t>
            </a:r>
            <a:endParaRPr/>
          </a:p>
        </p:txBody>
      </p:sp>
      <p:pic>
        <p:nvPicPr>
          <p:cNvPr id="247" name="Google Shape;247;g369773a40ce_1_1"/>
          <p:cNvPicPr preferRelativeResize="0"/>
          <p:nvPr/>
        </p:nvPicPr>
        <p:blipFill>
          <a:blip r:embed="rId3">
            <a:alphaModFix/>
          </a:blip>
          <a:stretch>
            <a:fillRect/>
          </a:stretch>
        </p:blipFill>
        <p:spPr>
          <a:xfrm>
            <a:off x="900150" y="1708247"/>
            <a:ext cx="2529825" cy="3652700"/>
          </a:xfrm>
          <a:prstGeom prst="rect">
            <a:avLst/>
          </a:prstGeom>
          <a:noFill/>
          <a:ln>
            <a:noFill/>
          </a:ln>
        </p:spPr>
      </p:pic>
      <p:graphicFrame>
        <p:nvGraphicFramePr>
          <p:cNvPr id="248" name="Google Shape;248;g369773a40ce_1_1"/>
          <p:cNvGraphicFramePr/>
          <p:nvPr/>
        </p:nvGraphicFramePr>
        <p:xfrm>
          <a:off x="4038375" y="1873500"/>
          <a:ext cx="3000000" cy="3000000"/>
        </p:xfrm>
        <a:graphic>
          <a:graphicData uri="http://schemas.openxmlformats.org/drawingml/2006/table">
            <a:tbl>
              <a:tblPr>
                <a:noFill/>
                <a:tableStyleId>{28A3D659-A343-4404-A15B-E5EE4181F144}</a:tableStyleId>
              </a:tblPr>
              <a:tblGrid>
                <a:gridCol w="1752725"/>
                <a:gridCol w="6052575"/>
              </a:tblGrid>
              <a:tr h="381000">
                <a:tc>
                  <a:txBody>
                    <a:bodyPr/>
                    <a:lstStyle/>
                    <a:p>
                      <a:pPr indent="0" lvl="0" marL="0" rtl="0" algn="l">
                        <a:spcBef>
                          <a:spcPts val="0"/>
                        </a:spcBef>
                        <a:spcAft>
                          <a:spcPts val="0"/>
                        </a:spcAft>
                        <a:buNone/>
                      </a:pPr>
                      <a:r>
                        <a:rPr b="1" lang="en-US" sz="1800">
                          <a:solidFill>
                            <a:schemeClr val="lt1"/>
                          </a:solidFill>
                        </a:rPr>
                        <a:t>Messaging</a:t>
                      </a:r>
                      <a:endParaRPr b="1" sz="1800">
                        <a:solidFill>
                          <a:schemeClr val="lt1"/>
                        </a:solidFill>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55600" lvl="0" marL="457200" rtl="0" algn="l">
                        <a:lnSpc>
                          <a:spcPct val="150000"/>
                        </a:lnSpc>
                        <a:spcBef>
                          <a:spcPts val="0"/>
                        </a:spcBef>
                        <a:spcAft>
                          <a:spcPts val="0"/>
                        </a:spcAft>
                        <a:buClr>
                          <a:schemeClr val="lt1"/>
                        </a:buClr>
                        <a:buSzPts val="2000"/>
                        <a:buChar char="●"/>
                      </a:pPr>
                      <a:r>
                        <a:rPr lang="en-US" sz="2000">
                          <a:solidFill>
                            <a:schemeClr val="lt1"/>
                          </a:solidFill>
                        </a:rPr>
                        <a:t>Time in In Basket per Appointment</a:t>
                      </a:r>
                      <a:endParaRPr sz="2000">
                        <a:solidFill>
                          <a:schemeClr val="lt1"/>
                        </a:solidFill>
                      </a:endParaRPr>
                    </a:p>
                    <a:p>
                      <a:pPr indent="-355600" lvl="0" marL="457200" rtl="0" algn="l">
                        <a:lnSpc>
                          <a:spcPct val="150000"/>
                        </a:lnSpc>
                        <a:spcBef>
                          <a:spcPts val="0"/>
                        </a:spcBef>
                        <a:spcAft>
                          <a:spcPts val="0"/>
                        </a:spcAft>
                        <a:buClr>
                          <a:schemeClr val="lt1"/>
                        </a:buClr>
                        <a:buSzPts val="2000"/>
                        <a:buChar char="●"/>
                      </a:pPr>
                      <a:r>
                        <a:rPr lang="en-US" sz="2000">
                          <a:solidFill>
                            <a:schemeClr val="lt1"/>
                          </a:solidFill>
                        </a:rPr>
                        <a:t>Messages Received per Day</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800">
                          <a:solidFill>
                            <a:schemeClr val="lt1"/>
                          </a:solidFill>
                        </a:rPr>
                        <a:t>Order</a:t>
                      </a:r>
                      <a:r>
                        <a:rPr b="1" lang="en-US" sz="1800">
                          <a:solidFill>
                            <a:schemeClr val="lt1"/>
                          </a:solidFill>
                        </a:rPr>
                        <a:t>ing</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55600" lvl="0" marL="457200" rtl="0" algn="l">
                        <a:lnSpc>
                          <a:spcPct val="150000"/>
                        </a:lnSpc>
                        <a:spcBef>
                          <a:spcPts val="0"/>
                        </a:spcBef>
                        <a:spcAft>
                          <a:spcPts val="0"/>
                        </a:spcAft>
                        <a:buClr>
                          <a:schemeClr val="lt1"/>
                        </a:buClr>
                        <a:buSzPts val="2000"/>
                        <a:buChar char="●"/>
                      </a:pPr>
                      <a:r>
                        <a:rPr lang="en-US" sz="2000">
                          <a:solidFill>
                            <a:schemeClr val="lt1"/>
                          </a:solidFill>
                        </a:rPr>
                        <a:t>Time in Orders per Appointment</a:t>
                      </a:r>
                      <a:endParaRPr sz="2000">
                        <a:solidFill>
                          <a:schemeClr val="lt1"/>
                        </a:solidFill>
                      </a:endParaRPr>
                    </a:p>
                    <a:p>
                      <a:pPr indent="-355600" lvl="0" marL="457200" rtl="0" algn="l">
                        <a:lnSpc>
                          <a:spcPct val="150000"/>
                        </a:lnSpc>
                        <a:spcBef>
                          <a:spcPts val="0"/>
                        </a:spcBef>
                        <a:spcAft>
                          <a:spcPts val="0"/>
                        </a:spcAft>
                        <a:buClr>
                          <a:schemeClr val="lt1"/>
                        </a:buClr>
                        <a:buSzPts val="2000"/>
                        <a:buChar char="●"/>
                      </a:pPr>
                      <a:r>
                        <a:rPr lang="en-US" sz="2000">
                          <a:solidFill>
                            <a:schemeClr val="lt1"/>
                          </a:solidFill>
                        </a:rPr>
                        <a:t>Orders with Unchanged Defaults</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800">
                          <a:solidFill>
                            <a:schemeClr val="lt1"/>
                          </a:solidFill>
                        </a:rPr>
                        <a:t>Note Writ</a:t>
                      </a:r>
                      <a:r>
                        <a:rPr b="1" lang="en-US" sz="1800">
                          <a:solidFill>
                            <a:schemeClr val="lt1"/>
                          </a:solidFill>
                        </a:rPr>
                        <a:t>ing</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55600" lvl="0" marL="457200" rtl="0" algn="l">
                        <a:lnSpc>
                          <a:spcPct val="150000"/>
                        </a:lnSpc>
                        <a:spcBef>
                          <a:spcPts val="0"/>
                        </a:spcBef>
                        <a:spcAft>
                          <a:spcPts val="0"/>
                        </a:spcAft>
                        <a:buClr>
                          <a:schemeClr val="lt1"/>
                        </a:buClr>
                        <a:buSzPts val="2000"/>
                        <a:buChar char="●"/>
                      </a:pPr>
                      <a:r>
                        <a:rPr lang="en-US" sz="2000">
                          <a:solidFill>
                            <a:schemeClr val="lt1"/>
                          </a:solidFill>
                        </a:rPr>
                        <a:t>Time in Notes per Appointment</a:t>
                      </a:r>
                      <a:endParaRPr sz="2000">
                        <a:solidFill>
                          <a:schemeClr val="lt1"/>
                        </a:solidFill>
                      </a:endParaRPr>
                    </a:p>
                    <a:p>
                      <a:pPr indent="-355600" lvl="0" marL="457200" rtl="0" algn="l">
                        <a:lnSpc>
                          <a:spcPct val="150000"/>
                        </a:lnSpc>
                        <a:spcBef>
                          <a:spcPts val="0"/>
                        </a:spcBef>
                        <a:spcAft>
                          <a:spcPts val="0"/>
                        </a:spcAft>
                        <a:buClr>
                          <a:schemeClr val="lt1"/>
                        </a:buClr>
                        <a:buSzPts val="2000"/>
                        <a:buChar char="●"/>
                      </a:pPr>
                      <a:r>
                        <a:rPr lang="en-US" sz="2000">
                          <a:solidFill>
                            <a:schemeClr val="lt1"/>
                          </a:solidFill>
                        </a:rPr>
                        <a:t>Progress Note Length</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r h="381000">
                <a:tc>
                  <a:txBody>
                    <a:bodyPr/>
                    <a:lstStyle/>
                    <a:p>
                      <a:pPr indent="0" lvl="0" marL="0" rtl="0" algn="l">
                        <a:spcBef>
                          <a:spcPts val="0"/>
                        </a:spcBef>
                        <a:spcAft>
                          <a:spcPts val="0"/>
                        </a:spcAft>
                        <a:buClr>
                          <a:schemeClr val="dk1"/>
                        </a:buClr>
                        <a:buSzPts val="1100"/>
                        <a:buFont typeface="Arial"/>
                        <a:buNone/>
                      </a:pPr>
                      <a:r>
                        <a:rPr b="1" lang="en-US" sz="1800">
                          <a:solidFill>
                            <a:schemeClr val="lt1"/>
                          </a:solidFill>
                        </a:rPr>
                        <a:t>Chart Review</a:t>
                      </a:r>
                      <a:endParaRPr b="1"/>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355600" lvl="0" marL="457200" rtl="0" algn="l">
                        <a:lnSpc>
                          <a:spcPct val="150000"/>
                        </a:lnSpc>
                        <a:spcBef>
                          <a:spcPts val="0"/>
                        </a:spcBef>
                        <a:spcAft>
                          <a:spcPts val="800"/>
                        </a:spcAft>
                        <a:buClr>
                          <a:schemeClr val="lt1"/>
                        </a:buClr>
                        <a:buSzPts val="2000"/>
                        <a:buChar char="●"/>
                      </a:pPr>
                      <a:r>
                        <a:rPr lang="en-US" sz="2000">
                          <a:solidFill>
                            <a:schemeClr val="lt1"/>
                          </a:solidFill>
                        </a:rPr>
                        <a:t>Time in Clinical Review per Appointment</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5"/>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Data</a:t>
            </a:r>
            <a:endParaRPr/>
          </a:p>
        </p:txBody>
      </p:sp>
      <p:pic>
        <p:nvPicPr>
          <p:cNvPr id="254" name="Google Shape;254;p5"/>
          <p:cNvPicPr preferRelativeResize="0"/>
          <p:nvPr/>
        </p:nvPicPr>
        <p:blipFill>
          <a:blip r:embed="rId3">
            <a:alphaModFix/>
          </a:blip>
          <a:stretch>
            <a:fillRect/>
          </a:stretch>
        </p:blipFill>
        <p:spPr>
          <a:xfrm>
            <a:off x="1373825" y="924352"/>
            <a:ext cx="9328950" cy="5311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6"/>
          <p:cNvSpPr txBox="1"/>
          <p:nvPr/>
        </p:nvSpPr>
        <p:spPr>
          <a:xfrm>
            <a:off x="7872625" y="1644800"/>
            <a:ext cx="3807900" cy="51411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Most sessions taken in Sports Medicine Jameson Crane location.  General Internal Medicine in UA and Dublin also very high.</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Other internal medicine departments in New Albany and Hillard among the top 10.</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Certified Nurse Practitioners are the largest areas taking training and are heavy EPIC users.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Consistent with chart above, internal medicine is the second highest followed by physician assistants.</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Sharp decline in the other areas for hematology and family medicine.</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6"/>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Training population</a:t>
            </a:r>
            <a:endParaRPr/>
          </a:p>
        </p:txBody>
      </p:sp>
      <p:sp>
        <p:nvSpPr>
          <p:cNvPr id="261" name="Google Shape;261;p6"/>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a:t>Departments and Specialties</a:t>
            </a:r>
            <a:endParaRPr/>
          </a:p>
        </p:txBody>
      </p:sp>
      <p:pic>
        <p:nvPicPr>
          <p:cNvPr id="262" name="Google Shape;262;p6"/>
          <p:cNvPicPr preferRelativeResize="0"/>
          <p:nvPr/>
        </p:nvPicPr>
        <p:blipFill rotWithShape="1">
          <a:blip r:embed="rId3">
            <a:alphaModFix/>
          </a:blip>
          <a:srcRect b="0" l="0" r="0" t="0"/>
          <a:stretch/>
        </p:blipFill>
        <p:spPr>
          <a:xfrm>
            <a:off x="135025" y="3976951"/>
            <a:ext cx="7462575" cy="1133999"/>
          </a:xfrm>
          <a:prstGeom prst="rect">
            <a:avLst/>
          </a:prstGeom>
          <a:noFill/>
          <a:ln>
            <a:noFill/>
          </a:ln>
        </p:spPr>
      </p:pic>
      <p:pic>
        <p:nvPicPr>
          <p:cNvPr id="263" name="Google Shape;263;p6"/>
          <p:cNvPicPr preferRelativeResize="0"/>
          <p:nvPr/>
        </p:nvPicPr>
        <p:blipFill rotWithShape="1">
          <a:blip r:embed="rId4">
            <a:alphaModFix/>
          </a:blip>
          <a:srcRect b="0" l="0" r="0" t="0"/>
          <a:stretch/>
        </p:blipFill>
        <p:spPr>
          <a:xfrm>
            <a:off x="135025" y="1644795"/>
            <a:ext cx="7462576" cy="171121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7"/>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Training programs</a:t>
            </a:r>
            <a:endParaRPr/>
          </a:p>
        </p:txBody>
      </p:sp>
      <p:sp>
        <p:nvSpPr>
          <p:cNvPr id="269" name="Google Shape;269;p7"/>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a:t>Which programs are ‘popular’?</a:t>
            </a:r>
            <a:endParaRPr/>
          </a:p>
        </p:txBody>
      </p:sp>
      <p:pic>
        <p:nvPicPr>
          <p:cNvPr id="270" name="Google Shape;270;p7"/>
          <p:cNvPicPr preferRelativeResize="0"/>
          <p:nvPr/>
        </p:nvPicPr>
        <p:blipFill rotWithShape="1">
          <a:blip r:embed="rId3">
            <a:alphaModFix/>
          </a:blip>
          <a:srcRect b="0" l="0" r="0" t="0"/>
          <a:stretch/>
        </p:blipFill>
        <p:spPr>
          <a:xfrm>
            <a:off x="804873" y="1540619"/>
            <a:ext cx="9516804" cy="2591162"/>
          </a:xfrm>
          <a:prstGeom prst="rect">
            <a:avLst/>
          </a:prstGeom>
          <a:noFill/>
          <a:ln>
            <a:noFill/>
          </a:ln>
        </p:spPr>
      </p:pic>
      <p:pic>
        <p:nvPicPr>
          <p:cNvPr id="271" name="Google Shape;271;p7"/>
          <p:cNvPicPr preferRelativeResize="0"/>
          <p:nvPr/>
        </p:nvPicPr>
        <p:blipFill rotWithShape="1">
          <a:blip r:embed="rId4">
            <a:alphaModFix/>
          </a:blip>
          <a:srcRect b="0" l="0" r="0" t="0"/>
          <a:stretch/>
        </p:blipFill>
        <p:spPr>
          <a:xfrm>
            <a:off x="6785206" y="729341"/>
            <a:ext cx="570937" cy="603331"/>
          </a:xfrm>
          <a:prstGeom prst="rect">
            <a:avLst/>
          </a:prstGeom>
          <a:noFill/>
          <a:ln>
            <a:noFill/>
          </a:ln>
        </p:spPr>
      </p:pic>
      <p:sp>
        <p:nvSpPr>
          <p:cNvPr id="272" name="Google Shape;272;p7"/>
          <p:cNvSpPr txBox="1"/>
          <p:nvPr/>
        </p:nvSpPr>
        <p:spPr>
          <a:xfrm>
            <a:off x="409525" y="4413075"/>
            <a:ext cx="10562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7"/>
          <p:cNvSpPr txBox="1"/>
          <p:nvPr/>
        </p:nvSpPr>
        <p:spPr>
          <a:xfrm>
            <a:off x="255725" y="4339725"/>
            <a:ext cx="11271000" cy="1723800"/>
          </a:xfrm>
          <a:prstGeom prst="rect">
            <a:avLst/>
          </a:prstGeom>
          <a:noFill/>
          <a:ln>
            <a:noFill/>
          </a:ln>
        </p:spPr>
        <p:txBody>
          <a:bodyPr anchorCtr="0" anchor="t" bIns="91425" lIns="91425" spcFirstLastPara="1" rIns="91425" wrap="square" tIns="91425">
            <a:spAutoFit/>
          </a:bodyPr>
          <a:lstStyle/>
          <a:p>
            <a:pPr indent="-361950" lvl="0" marL="457200" marR="0" rtl="0" algn="l">
              <a:lnSpc>
                <a:spcPct val="100000"/>
              </a:lnSpc>
              <a:spcBef>
                <a:spcPts val="0"/>
              </a:spcBef>
              <a:spcAft>
                <a:spcPts val="0"/>
              </a:spcAft>
              <a:buClr>
                <a:schemeClr val="lt1"/>
              </a:buClr>
              <a:buSzPts val="2100"/>
              <a:buFont typeface="Arial"/>
              <a:buChar char="●"/>
            </a:pPr>
            <a:r>
              <a:rPr b="0" i="0" lang="en-US" sz="2100" u="none" cap="none" strike="noStrike">
                <a:solidFill>
                  <a:schemeClr val="lt1"/>
                </a:solidFill>
                <a:latin typeface="Arial"/>
                <a:ea typeface="Arial"/>
                <a:cs typeface="Arial"/>
                <a:sym typeface="Arial"/>
              </a:rPr>
              <a:t>Popular current programs provide an immediate opportunity make an impact.</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rial"/>
              <a:ea typeface="Arial"/>
              <a:cs typeface="Arial"/>
              <a:sym typeface="Arial"/>
            </a:endParaRPr>
          </a:p>
          <a:p>
            <a:pPr indent="-361950" lvl="0" marL="457200" marR="0" rtl="0" algn="l">
              <a:lnSpc>
                <a:spcPct val="100000"/>
              </a:lnSpc>
              <a:spcBef>
                <a:spcPts val="0"/>
              </a:spcBef>
              <a:spcAft>
                <a:spcPts val="0"/>
              </a:spcAft>
              <a:buClr>
                <a:schemeClr val="lt1"/>
              </a:buClr>
              <a:buSzPts val="2100"/>
              <a:buFont typeface="Arial"/>
              <a:buChar char="●"/>
            </a:pPr>
            <a:r>
              <a:rPr b="0" i="0" lang="en-US" sz="2100" u="none" cap="none" strike="noStrike">
                <a:solidFill>
                  <a:schemeClr val="lt1"/>
                </a:solidFill>
                <a:latin typeface="Arial"/>
                <a:ea typeface="Arial"/>
                <a:cs typeface="Arial"/>
                <a:sym typeface="Arial"/>
              </a:rPr>
              <a:t>Onboarding and provider coaching account for nearly 50% of the top 15 training sessions.  </a:t>
            </a:r>
            <a:r>
              <a:rPr lang="en-US" sz="2100">
                <a:solidFill>
                  <a:schemeClr val="lt1"/>
                </a:solidFill>
              </a:rPr>
              <a:t>Follows a hiring trend with new locations.</a:t>
            </a:r>
            <a:endParaRPr b="0" i="0" sz="21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8"/>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Provider Demographic</a:t>
            </a:r>
            <a:endParaRPr/>
          </a:p>
        </p:txBody>
      </p:sp>
      <p:sp>
        <p:nvSpPr>
          <p:cNvPr id="279" name="Google Shape;279;p8"/>
          <p:cNvSpPr txBox="1"/>
          <p:nvPr>
            <p:ph idx="2" type="body"/>
          </p:nvPr>
        </p:nvSpPr>
        <p:spPr>
          <a:xfrm>
            <a:off x="804863" y="881743"/>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800"/>
              <a:buNone/>
            </a:pPr>
            <a:r>
              <a:rPr lang="en-US"/>
              <a:t>What can we tell about the provider groups?</a:t>
            </a:r>
            <a:endParaRPr/>
          </a:p>
        </p:txBody>
      </p:sp>
      <p:pic>
        <p:nvPicPr>
          <p:cNvPr id="280" name="Google Shape;280;p8"/>
          <p:cNvPicPr preferRelativeResize="0"/>
          <p:nvPr/>
        </p:nvPicPr>
        <p:blipFill rotWithShape="1">
          <a:blip r:embed="rId3">
            <a:alphaModFix/>
          </a:blip>
          <a:srcRect b="0" l="0" r="0" t="0"/>
          <a:stretch/>
        </p:blipFill>
        <p:spPr>
          <a:xfrm>
            <a:off x="436833" y="1625600"/>
            <a:ext cx="7132368" cy="2976180"/>
          </a:xfrm>
          <a:prstGeom prst="rect">
            <a:avLst/>
          </a:prstGeom>
          <a:noFill/>
          <a:ln>
            <a:noFill/>
          </a:ln>
        </p:spPr>
      </p:pic>
      <p:sp>
        <p:nvSpPr>
          <p:cNvPr id="281" name="Google Shape;281;p8"/>
          <p:cNvSpPr txBox="1"/>
          <p:nvPr/>
        </p:nvSpPr>
        <p:spPr>
          <a:xfrm>
            <a:off x="7677891" y="1744813"/>
            <a:ext cx="3807900" cy="2554515"/>
          </a:xfrm>
          <a:prstGeom prst="rect">
            <a:avLst/>
          </a:prstGeom>
          <a:noFill/>
          <a:ln>
            <a:noFill/>
          </a:ln>
        </p:spPr>
        <p:txBody>
          <a:bodyPr anchorCtr="0" anchor="t" bIns="91425" lIns="91425" spcFirstLastPara="1" rIns="91425" wrap="square" tIns="91425">
            <a:spAutoFit/>
          </a:bodyPr>
          <a:lstStyle/>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Certified Nurse Practitioners are by far  the largest provider group—both in terms of overall size and training participation.</a:t>
            </a:r>
            <a:endParaRPr/>
          </a:p>
          <a:p>
            <a:pPr indent="-228600" lvl="0" marL="457200" marR="0" rtl="0" algn="l">
              <a:lnSpc>
                <a:spcPct val="100000"/>
              </a:lnSpc>
              <a:spcBef>
                <a:spcPts val="0"/>
              </a:spcBef>
              <a:spcAft>
                <a:spcPts val="0"/>
              </a:spcAft>
              <a:buClr>
                <a:schemeClr val="lt1"/>
              </a:buClr>
              <a:buSzPts val="1400"/>
              <a:buFont typeface="Arial"/>
              <a:buNone/>
            </a:pPr>
            <a:r>
              <a:t/>
            </a:r>
            <a:endParaRPr b="0" i="0" sz="1400" u="none" cap="none" strike="noStrike">
              <a:solidFill>
                <a:schemeClr val="lt1"/>
              </a:solidFill>
              <a:latin typeface="Arial"/>
              <a:ea typeface="Arial"/>
              <a:cs typeface="Arial"/>
              <a:sym typeface="Arial"/>
            </a:endParaRPr>
          </a:p>
          <a:p>
            <a:pPr indent="-317500" lvl="0" marL="457200" marR="0" rtl="0" algn="l">
              <a:lnSpc>
                <a:spcPct val="100000"/>
              </a:lnSpc>
              <a:spcBef>
                <a:spcPts val="0"/>
              </a:spcBef>
              <a:spcAft>
                <a:spcPts val="0"/>
              </a:spcAft>
              <a:buClr>
                <a:schemeClr val="lt1"/>
              </a:buClr>
              <a:buSzPts val="1400"/>
              <a:buFont typeface="Arial"/>
              <a:buChar char="●"/>
            </a:pPr>
            <a:r>
              <a:rPr b="0" i="0" lang="en-US" sz="1400" u="none" cap="none" strike="noStrike">
                <a:solidFill>
                  <a:schemeClr val="lt1"/>
                </a:solidFill>
                <a:latin typeface="Arial"/>
                <a:ea typeface="Arial"/>
                <a:cs typeface="Arial"/>
                <a:sym typeface="Arial"/>
              </a:rPr>
              <a:t>CNAs and other high training participation groups including physician assistants are predominantly female.</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2" name="Google Shape;282;p8"/>
          <p:cNvPicPr preferRelativeResize="0"/>
          <p:nvPr/>
        </p:nvPicPr>
        <p:blipFill rotWithShape="1">
          <a:blip r:embed="rId4">
            <a:alphaModFix/>
          </a:blip>
          <a:srcRect b="0" l="0" r="0" t="0"/>
          <a:stretch/>
        </p:blipFill>
        <p:spPr>
          <a:xfrm>
            <a:off x="7051967" y="2139784"/>
            <a:ext cx="381053" cy="6668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0"/>
          <p:cNvSpPr txBox="1"/>
          <p:nvPr>
            <p:ph idx="1" type="body"/>
          </p:nvPr>
        </p:nvSpPr>
        <p:spPr>
          <a:xfrm>
            <a:off x="804863" y="315006"/>
            <a:ext cx="11038794" cy="49053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3200"/>
              <a:buNone/>
            </a:pPr>
            <a:r>
              <a:rPr lang="en-US"/>
              <a:t>Impact of Provider Training</a:t>
            </a:r>
            <a:endParaRPr/>
          </a:p>
        </p:txBody>
      </p:sp>
      <p:sp>
        <p:nvSpPr>
          <p:cNvPr id="288" name="Google Shape;288;p10"/>
          <p:cNvSpPr txBox="1"/>
          <p:nvPr/>
        </p:nvSpPr>
        <p:spPr>
          <a:xfrm>
            <a:off x="216675" y="1648200"/>
            <a:ext cx="6381300" cy="3694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b="1" lang="en-US" sz="2000">
                <a:solidFill>
                  <a:srgbClr val="EA9999"/>
                </a:solidFill>
              </a:rPr>
              <a:t>Trained versus Untrained Providers:</a:t>
            </a:r>
            <a:endParaRPr b="1" sz="2000">
              <a:solidFill>
                <a:srgbClr val="EA9999"/>
              </a:solidFill>
            </a:endParaRPr>
          </a:p>
          <a:p>
            <a:pPr indent="-330200" lvl="1" marL="914400" marR="0" rtl="0" algn="l">
              <a:lnSpc>
                <a:spcPct val="100000"/>
              </a:lnSpc>
              <a:spcBef>
                <a:spcPts val="1000"/>
              </a:spcBef>
              <a:spcAft>
                <a:spcPts val="0"/>
              </a:spcAft>
              <a:buClr>
                <a:schemeClr val="lt1"/>
              </a:buClr>
              <a:buSzPts val="1600"/>
              <a:buFont typeface="Arial"/>
              <a:buChar char="○"/>
            </a:pPr>
            <a:r>
              <a:rPr lang="en-US" sz="1600">
                <a:solidFill>
                  <a:schemeClr val="lt1"/>
                </a:solidFill>
              </a:rPr>
              <a:t>A</a:t>
            </a:r>
            <a:r>
              <a:rPr b="0" i="0" lang="en-US" sz="1600" u="none" cap="none" strike="noStrike">
                <a:solidFill>
                  <a:schemeClr val="lt1"/>
                </a:solidFill>
                <a:latin typeface="Arial"/>
                <a:ea typeface="Arial"/>
                <a:cs typeface="Arial"/>
                <a:sym typeface="Arial"/>
              </a:rPr>
              <a:t>ssess</a:t>
            </a:r>
            <a:r>
              <a:rPr lang="en-US" sz="1600">
                <a:solidFill>
                  <a:schemeClr val="lt1"/>
                </a:solidFill>
              </a:rPr>
              <a:t>ed</a:t>
            </a:r>
            <a:r>
              <a:rPr b="0" i="0" lang="en-US" sz="1600" u="none" cap="none" strike="noStrike">
                <a:solidFill>
                  <a:schemeClr val="lt1"/>
                </a:solidFill>
                <a:latin typeface="Arial"/>
                <a:ea typeface="Arial"/>
                <a:cs typeface="Arial"/>
                <a:sym typeface="Arial"/>
              </a:rPr>
              <a:t> impact of Trained versus Not Trained providers o</a:t>
            </a:r>
            <a:r>
              <a:rPr lang="en-US" sz="1600">
                <a:solidFill>
                  <a:schemeClr val="lt1"/>
                </a:solidFill>
              </a:rPr>
              <a:t>n </a:t>
            </a:r>
            <a:r>
              <a:rPr b="0" i="0" lang="en-US" sz="1600" u="none" cap="none" strike="noStrike">
                <a:solidFill>
                  <a:schemeClr val="lt1"/>
                </a:solidFill>
                <a:latin typeface="Arial"/>
                <a:ea typeface="Arial"/>
                <a:cs typeface="Arial"/>
                <a:sym typeface="Arial"/>
              </a:rPr>
              <a:t>metric values</a:t>
            </a:r>
            <a:endParaRPr sz="1600">
              <a:solidFill>
                <a:schemeClr val="lt1"/>
              </a:solidFill>
            </a:endParaRPr>
          </a:p>
          <a:p>
            <a:pPr indent="-330200" lvl="1" marL="914400" marR="0" rtl="0" algn="l">
              <a:lnSpc>
                <a:spcPct val="100000"/>
              </a:lnSpc>
              <a:spcBef>
                <a:spcPts val="1000"/>
              </a:spcBef>
              <a:spcAft>
                <a:spcPts val="0"/>
              </a:spcAft>
              <a:buClr>
                <a:schemeClr val="lt1"/>
              </a:buClr>
              <a:buSzPts val="1600"/>
              <a:buFont typeface="Arial"/>
              <a:buChar char="○"/>
            </a:pPr>
            <a:r>
              <a:rPr lang="en-US" sz="1600">
                <a:solidFill>
                  <a:schemeClr val="lt1"/>
                </a:solidFill>
              </a:rPr>
              <a:t>Significant improvement in the Trained group appeared in</a:t>
            </a:r>
            <a:r>
              <a:rPr b="0" i="0" lang="en-US" sz="1600" u="none" cap="none" strike="noStrike">
                <a:solidFill>
                  <a:schemeClr val="lt1"/>
                </a:solidFill>
                <a:latin typeface="Arial"/>
                <a:ea typeface="Arial"/>
                <a:cs typeface="Arial"/>
                <a:sym typeface="Arial"/>
              </a:rPr>
              <a:t>:</a:t>
            </a:r>
            <a:endParaRPr sz="1600">
              <a:solidFill>
                <a:schemeClr val="lt1"/>
              </a:solidFill>
            </a:endParaRPr>
          </a:p>
          <a:p>
            <a:pPr indent="-330200" lvl="2" marL="1371600" rtl="0" algn="l">
              <a:spcBef>
                <a:spcPts val="1000"/>
              </a:spcBef>
              <a:spcAft>
                <a:spcPts val="0"/>
              </a:spcAft>
              <a:buClr>
                <a:schemeClr val="lt1"/>
              </a:buClr>
              <a:buSzPts val="1600"/>
              <a:buChar char="■"/>
            </a:pPr>
            <a:r>
              <a:rPr lang="en-US" sz="1600">
                <a:solidFill>
                  <a:schemeClr val="lt1"/>
                </a:solidFill>
              </a:rPr>
              <a:t>Time in Orders - 0-2 months</a:t>
            </a:r>
            <a:endParaRPr b="0" i="0" sz="1600" u="none" cap="none" strike="noStrike">
              <a:solidFill>
                <a:schemeClr val="lt1"/>
              </a:solidFill>
              <a:latin typeface="Arial"/>
              <a:ea typeface="Arial"/>
              <a:cs typeface="Arial"/>
              <a:sym typeface="Arial"/>
            </a:endParaRPr>
          </a:p>
          <a:p>
            <a:pPr indent="-330200" lvl="2" marL="1371600" marR="0" rtl="0" algn="l">
              <a:lnSpc>
                <a:spcPct val="100000"/>
              </a:lnSpc>
              <a:spcBef>
                <a:spcPts val="100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Time in Notes - 3-5 months</a:t>
            </a:r>
            <a:endParaRPr b="0" i="0" sz="1600" u="none" cap="none" strike="noStrike">
              <a:solidFill>
                <a:schemeClr val="lt1"/>
              </a:solidFill>
              <a:latin typeface="Arial"/>
              <a:ea typeface="Arial"/>
              <a:cs typeface="Arial"/>
              <a:sym typeface="Arial"/>
            </a:endParaRPr>
          </a:p>
          <a:p>
            <a:pPr indent="-330200" lvl="2" marL="1371600" rtl="0" algn="l">
              <a:spcBef>
                <a:spcPts val="1000"/>
              </a:spcBef>
              <a:spcAft>
                <a:spcPts val="0"/>
              </a:spcAft>
              <a:buClr>
                <a:schemeClr val="lt1"/>
              </a:buClr>
              <a:buSzPts val="1600"/>
              <a:buChar char="■"/>
            </a:pPr>
            <a:r>
              <a:rPr lang="en-US" sz="1600">
                <a:solidFill>
                  <a:schemeClr val="lt1"/>
                </a:solidFill>
              </a:rPr>
              <a:t>Time in Clinical Review - 6+ months</a:t>
            </a:r>
            <a:endParaRPr sz="1600">
              <a:solidFill>
                <a:schemeClr val="lt1"/>
              </a:solidFill>
            </a:endParaRPr>
          </a:p>
          <a:p>
            <a:pPr indent="-330200" lvl="1" marL="914400" marR="0" rtl="0" algn="l">
              <a:lnSpc>
                <a:spcPct val="100000"/>
              </a:lnSpc>
              <a:spcBef>
                <a:spcPts val="1000"/>
              </a:spcBef>
              <a:spcAft>
                <a:spcPts val="0"/>
              </a:spcAft>
              <a:buClr>
                <a:schemeClr val="lt1"/>
              </a:buClr>
              <a:buSzPts val="1600"/>
              <a:buFont typeface="Arial"/>
              <a:buChar char="○"/>
            </a:pPr>
            <a:r>
              <a:rPr b="0" i="0" lang="en-US" sz="1600" u="none" cap="none" strike="noStrike">
                <a:solidFill>
                  <a:schemeClr val="lt1"/>
                </a:solidFill>
                <a:latin typeface="Arial"/>
                <a:ea typeface="Arial"/>
                <a:cs typeface="Arial"/>
                <a:sym typeface="Arial"/>
              </a:rPr>
              <a:t>No difference in Time in In Basket per Appointment or Unchanged Defaults from Preference List</a:t>
            </a:r>
            <a:endParaRPr b="0" i="0" sz="1600" u="none" cap="none" strike="noStrike">
              <a:solidFill>
                <a:schemeClr val="lt1"/>
              </a:solidFill>
              <a:latin typeface="Arial"/>
              <a:ea typeface="Arial"/>
              <a:cs typeface="Arial"/>
              <a:sym typeface="Arial"/>
            </a:endParaRPr>
          </a:p>
          <a:p>
            <a:pPr indent="0" lvl="0" marL="0" rtl="0" algn="l">
              <a:spcBef>
                <a:spcPts val="0"/>
              </a:spcBef>
              <a:spcAft>
                <a:spcPts val="0"/>
              </a:spcAft>
              <a:buNone/>
            </a:pPr>
            <a:r>
              <a:t/>
            </a:r>
            <a:endParaRPr sz="1600">
              <a:solidFill>
                <a:schemeClr val="lt1"/>
              </a:solidFill>
            </a:endParaRPr>
          </a:p>
          <a:p>
            <a:pPr indent="0" lvl="0" marL="0" marR="0" rtl="0" algn="l">
              <a:lnSpc>
                <a:spcPct val="100000"/>
              </a:lnSpc>
              <a:spcBef>
                <a:spcPts val="0"/>
              </a:spcBef>
              <a:spcAft>
                <a:spcPts val="0"/>
              </a:spcAft>
              <a:buNone/>
            </a:pPr>
            <a:r>
              <a:t/>
            </a:r>
            <a:endParaRPr>
              <a:solidFill>
                <a:schemeClr val="lt1"/>
              </a:solidFill>
            </a:endParaRPr>
          </a:p>
        </p:txBody>
      </p:sp>
      <p:pic>
        <p:nvPicPr>
          <p:cNvPr id="289" name="Google Shape;289;p10"/>
          <p:cNvPicPr preferRelativeResize="0"/>
          <p:nvPr/>
        </p:nvPicPr>
        <p:blipFill>
          <a:blip r:embed="rId3">
            <a:alphaModFix/>
          </a:blip>
          <a:stretch>
            <a:fillRect/>
          </a:stretch>
        </p:blipFill>
        <p:spPr>
          <a:xfrm>
            <a:off x="6597975" y="1554425"/>
            <a:ext cx="5357426" cy="4079026"/>
          </a:xfrm>
          <a:prstGeom prst="rect">
            <a:avLst/>
          </a:prstGeom>
          <a:noFill/>
          <a:ln cap="flat" cmpd="sng" w="28575">
            <a:solidFill>
              <a:srgbClr val="C00000"/>
            </a:solidFill>
            <a:prstDash val="solid"/>
            <a:round/>
            <a:headEnd len="sm" w="sm" type="none"/>
            <a:tailEnd len="sm" w="sm" type="none"/>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2019-11-18T17:11:12Z</dcterms:created>
  <dc:creator>Microsoft Office User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0x010100138F9A986C93EA42A9D5196CCBD2FD14</vt:lpwstr>
  </property>
</Properties>
</file>